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9" r:id="rId7"/>
    <p:sldId id="261" r:id="rId8"/>
    <p:sldId id="288" r:id="rId9"/>
    <p:sldId id="262" r:id="rId10"/>
    <p:sldId id="263" r:id="rId11"/>
    <p:sldId id="264" r:id="rId12"/>
    <p:sldId id="265" r:id="rId13"/>
    <p:sldId id="280" r:id="rId14"/>
    <p:sldId id="266" r:id="rId15"/>
    <p:sldId id="269" r:id="rId16"/>
    <p:sldId id="281" r:id="rId17"/>
    <p:sldId id="282" r:id="rId18"/>
    <p:sldId id="267" r:id="rId19"/>
    <p:sldId id="283" r:id="rId20"/>
    <p:sldId id="272" r:id="rId21"/>
    <p:sldId id="275" r:id="rId22"/>
    <p:sldId id="284" r:id="rId23"/>
    <p:sldId id="268" r:id="rId24"/>
    <p:sldId id="276" r:id="rId25"/>
    <p:sldId id="277" r:id="rId26"/>
    <p:sldId id="270" r:id="rId27"/>
    <p:sldId id="285" r:id="rId28"/>
    <p:sldId id="278" r:id="rId29"/>
    <p:sldId id="279" r:id="rId30"/>
    <p:sldId id="287" r:id="rId31"/>
    <p:sldId id="286" r:id="rId32"/>
    <p:sldId id="273" r:id="rId33"/>
    <p:sldId id="27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00CC"/>
    <a:srgbClr val="3C257D"/>
    <a:srgbClr val="2727F1"/>
    <a:srgbClr val="C0C0C0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49" d="100"/>
          <a:sy n="49" d="100"/>
        </p:scale>
        <p:origin x="1716" y="252"/>
      </p:cViewPr>
      <p:guideLst>
        <p:guide orient="horz" pos="4319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8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7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6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C0C0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C0C0C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7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16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0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95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1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C6D0-D28A-419A-B75A-8EDC07A45605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9BD4D-7749-4DFC-BD9C-11F5F8D1603B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http://www.spaceacademy.net.au/museum/jansky_k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374" y="0"/>
            <a:ext cx="11718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png"/><Relationship Id="rId5" Type="http://schemas.microsoft.com/office/2007/relationships/media" Target="../media/media4.mp3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6.mp3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6.mp3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7924801" cy="1470025"/>
          </a:xfrm>
          <a:solidFill>
            <a:srgbClr val="C0C0C0"/>
          </a:solidFill>
        </p:spPr>
        <p:txBody>
          <a:bodyPr>
            <a:normAutofit/>
          </a:bodyPr>
          <a:lstStyle/>
          <a:p>
            <a:r>
              <a:rPr lang="en-US" sz="5400" b="1" dirty="0"/>
              <a:t>Radio Astronomy at Home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800600"/>
            <a:ext cx="3886200" cy="1752600"/>
          </a:xfrm>
          <a:solidFill>
            <a:srgbClr val="C0C0C0"/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Aaron Clevenson</a:t>
            </a:r>
          </a:p>
          <a:p>
            <a:r>
              <a:rPr lang="en-US" b="1" dirty="0">
                <a:solidFill>
                  <a:schemeClr val="tx1"/>
                </a:solidFill>
              </a:rPr>
              <a:t>NARS</a:t>
            </a:r>
          </a:p>
          <a:p>
            <a:r>
              <a:rPr lang="en-US" b="1" dirty="0">
                <a:solidFill>
                  <a:schemeClr val="tx1"/>
                </a:solidFill>
              </a:rPr>
              <a:t>August 15, 2025</a:t>
            </a:r>
          </a:p>
        </p:txBody>
      </p:sp>
    </p:spTree>
    <p:extLst>
      <p:ext uri="{BB962C8B-B14F-4D97-AF65-F5344CB8AC3E}">
        <p14:creationId xmlns:p14="http://schemas.microsoft.com/office/powerpoint/2010/main" val="24964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143000"/>
          </a:xfrm>
        </p:spPr>
        <p:txBody>
          <a:bodyPr/>
          <a:lstStyle/>
          <a:p>
            <a:r>
              <a:rPr lang="en-US" b="1" dirty="0"/>
              <a:t>What Objects Can We 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038600" cy="3429000"/>
          </a:xfrm>
        </p:spPr>
        <p:txBody>
          <a:bodyPr>
            <a:normAutofit/>
          </a:bodyPr>
          <a:lstStyle/>
          <a:p>
            <a:r>
              <a:rPr lang="en-US" sz="3600" dirty="0"/>
              <a:t>The Sun</a:t>
            </a:r>
          </a:p>
          <a:p>
            <a:r>
              <a:rPr lang="en-US" sz="3600" dirty="0"/>
              <a:t>Jupiter</a:t>
            </a:r>
          </a:p>
          <a:p>
            <a:r>
              <a:rPr lang="en-US" sz="3600" dirty="0"/>
              <a:t>Meteors</a:t>
            </a:r>
          </a:p>
          <a:p>
            <a:r>
              <a:rPr lang="en-US" sz="3600" dirty="0"/>
              <a:t>Solar X-Ray Flares</a:t>
            </a:r>
          </a:p>
          <a:p>
            <a:r>
              <a:rPr lang="en-US" sz="3600" dirty="0"/>
              <a:t>The Milky Way</a:t>
            </a:r>
          </a:p>
        </p:txBody>
      </p:sp>
    </p:spTree>
    <p:extLst>
      <p:ext uri="{BB962C8B-B14F-4D97-AF65-F5344CB8AC3E}">
        <p14:creationId xmlns:p14="http://schemas.microsoft.com/office/powerpoint/2010/main" val="2692492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867400" cy="1143000"/>
          </a:xfrm>
        </p:spPr>
        <p:txBody>
          <a:bodyPr>
            <a:normAutofit/>
          </a:bodyPr>
          <a:lstStyle/>
          <a:p>
            <a:r>
              <a:rPr lang="en-US" b="1" dirty="0"/>
              <a:t>The Tools We Can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467600" cy="4572000"/>
          </a:xfrm>
        </p:spPr>
        <p:txBody>
          <a:bodyPr>
            <a:normAutofit/>
          </a:bodyPr>
          <a:lstStyle/>
          <a:p>
            <a:r>
              <a:rPr lang="en-US" sz="4000" dirty="0"/>
              <a:t>The Sun – Radio Jove, Itty-Bitty Telescope</a:t>
            </a:r>
          </a:p>
          <a:p>
            <a:r>
              <a:rPr lang="en-US" sz="4300" dirty="0"/>
              <a:t>Jupiter – Radio Jove</a:t>
            </a:r>
          </a:p>
          <a:p>
            <a:r>
              <a:rPr lang="en-US" sz="4300" dirty="0"/>
              <a:t>Meteors – FM Radio</a:t>
            </a:r>
          </a:p>
          <a:p>
            <a:r>
              <a:rPr lang="en-US" sz="4300" dirty="0"/>
              <a:t>Solar X-Ray Flares – Super SID</a:t>
            </a:r>
          </a:p>
          <a:p>
            <a:r>
              <a:rPr lang="en-US" sz="4300" dirty="0"/>
              <a:t>Milky Way – Horn antenna</a:t>
            </a:r>
          </a:p>
        </p:txBody>
      </p:sp>
    </p:spTree>
    <p:extLst>
      <p:ext uri="{BB962C8B-B14F-4D97-AF65-F5344CB8AC3E}">
        <p14:creationId xmlns:p14="http://schemas.microsoft.com/office/powerpoint/2010/main" val="163935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27" y="1066800"/>
            <a:ext cx="292608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400800" cy="1143000"/>
          </a:xfrm>
        </p:spPr>
        <p:txBody>
          <a:bodyPr>
            <a:normAutofit/>
          </a:bodyPr>
          <a:lstStyle/>
          <a:p>
            <a:r>
              <a:rPr lang="en-US" b="1" dirty="0"/>
              <a:t>The Itty-Bitty Telescope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3160450" cy="2438400"/>
          </a:xfrm>
        </p:spPr>
        <p:txBody>
          <a:bodyPr>
            <a:normAutofit/>
          </a:bodyPr>
          <a:lstStyle/>
          <a:p>
            <a:r>
              <a:rPr lang="en-US" dirty="0"/>
              <a:t>Detect the Sun</a:t>
            </a:r>
          </a:p>
          <a:p>
            <a:r>
              <a:rPr lang="en-US" dirty="0"/>
              <a:t>Detect Humans</a:t>
            </a:r>
          </a:p>
          <a:p>
            <a:r>
              <a:rPr lang="en-US" dirty="0"/>
              <a:t>Low Resolution</a:t>
            </a:r>
          </a:p>
          <a:p>
            <a:r>
              <a:rPr lang="en-US" dirty="0"/>
              <a:t>Uses a TV Dish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193444"/>
            <a:ext cx="568726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http://www.setileague.org/articles/lbt.pdf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81866"/>
            <a:ext cx="2567502" cy="321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tty-bitty 20161114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52666" y="1600200"/>
            <a:ext cx="609600" cy="6096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38200" y="3847531"/>
            <a:ext cx="157447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FF00"/>
                </a:solidFill>
                <a:sym typeface="Wingdings"/>
              </a:rPr>
              <a:t></a:t>
            </a:r>
            <a:endParaRPr lang="en-US" sz="2400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2309" y="152400"/>
            <a:ext cx="107593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12 GHz</a:t>
            </a:r>
          </a:p>
        </p:txBody>
      </p:sp>
    </p:spTree>
    <p:extLst>
      <p:ext uri="{BB962C8B-B14F-4D97-AF65-F5344CB8AC3E}">
        <p14:creationId xmlns:p14="http://schemas.microsoft.com/office/powerpoint/2010/main" val="401728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400800" cy="1143000"/>
          </a:xfrm>
        </p:spPr>
        <p:txBody>
          <a:bodyPr>
            <a:normAutofit/>
          </a:bodyPr>
          <a:lstStyle/>
          <a:p>
            <a:r>
              <a:rPr lang="en-US" b="1" dirty="0"/>
              <a:t>The Itty-Bitty Telescope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36" y="1676400"/>
            <a:ext cx="2842495" cy="2133600"/>
          </a:xfrm>
        </p:spPr>
        <p:txBody>
          <a:bodyPr>
            <a:normAutofit/>
          </a:bodyPr>
          <a:lstStyle/>
          <a:p>
            <a:r>
              <a:rPr lang="en-US" dirty="0"/>
              <a:t>Parts needed</a:t>
            </a:r>
          </a:p>
          <a:p>
            <a:pPr lvl="1"/>
            <a:r>
              <a:rPr lang="en-US" dirty="0"/>
              <a:t>TV Dish</a:t>
            </a:r>
          </a:p>
          <a:p>
            <a:pPr lvl="1"/>
            <a:r>
              <a:rPr lang="en-US" dirty="0"/>
              <a:t>Signal Meter</a:t>
            </a:r>
          </a:p>
          <a:p>
            <a:pPr lvl="1"/>
            <a:r>
              <a:rPr lang="en-US" dirty="0"/>
              <a:t>Battery Pack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193444"/>
            <a:ext cx="568726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http://www.setileague.org/articles/lbt.pdf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02" y="1490662"/>
            <a:ext cx="2713961" cy="23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51" y="3936959"/>
            <a:ext cx="31089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32308"/>
            <a:ext cx="2410663" cy="146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31" y="1117530"/>
            <a:ext cx="2926080" cy="5486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562600" y="2663168"/>
            <a:ext cx="914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639263" y="5963936"/>
            <a:ext cx="444733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638800" y="5105400"/>
            <a:ext cx="1600201" cy="3429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40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68" y="1676400"/>
            <a:ext cx="7649057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276600" cy="1143000"/>
          </a:xfrm>
        </p:spPr>
        <p:txBody>
          <a:bodyPr>
            <a:normAutofit/>
          </a:bodyPr>
          <a:lstStyle/>
          <a:p>
            <a:r>
              <a:rPr lang="en-US" b="1" dirty="0"/>
              <a:t>Radio Jove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1171" y="228600"/>
            <a:ext cx="3689454" cy="1752600"/>
          </a:xfrm>
        </p:spPr>
        <p:txBody>
          <a:bodyPr>
            <a:normAutofit/>
          </a:bodyPr>
          <a:lstStyle/>
          <a:p>
            <a:r>
              <a:rPr lang="en-US" dirty="0"/>
              <a:t>Detect Jupiter</a:t>
            </a:r>
          </a:p>
          <a:p>
            <a:r>
              <a:rPr lang="en-US" dirty="0"/>
              <a:t>Detect the Sun</a:t>
            </a:r>
          </a:p>
          <a:p>
            <a:r>
              <a:rPr lang="en-US" dirty="0"/>
              <a:t>Dipole Antenna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313573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012" y="1445567"/>
            <a:ext cx="488915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http://radiojove.gsfc.nasa.gov/help/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188" y="2702257"/>
            <a:ext cx="157447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FF00"/>
                </a:solidFill>
                <a:sym typeface="Wingdings"/>
              </a:rPr>
              <a:t>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3707" y="6282035"/>
            <a:ext cx="138691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20.1 MHz</a:t>
            </a:r>
          </a:p>
        </p:txBody>
      </p:sp>
    </p:spTree>
    <p:extLst>
      <p:ext uri="{BB962C8B-B14F-4D97-AF65-F5344CB8AC3E}">
        <p14:creationId xmlns:p14="http://schemas.microsoft.com/office/powerpoint/2010/main" val="3941383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276600" cy="1143000"/>
          </a:xfrm>
        </p:spPr>
        <p:txBody>
          <a:bodyPr>
            <a:normAutofit/>
          </a:bodyPr>
          <a:lstStyle/>
          <a:p>
            <a:r>
              <a:rPr lang="en-US" b="1" dirty="0"/>
              <a:t>Radio Jove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76400"/>
            <a:ext cx="2194029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Signals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49" y="2514600"/>
            <a:ext cx="3931920" cy="159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181600"/>
            <a:ext cx="3931920" cy="142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5979" y="4231669"/>
            <a:ext cx="320123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Jupiter Signals: L burst (top), S burst (bottom)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73" y="3209623"/>
            <a:ext cx="3931920" cy="145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45098" y="4831833"/>
            <a:ext cx="307931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Sun Signal: Solar burst</a:t>
            </a:r>
          </a:p>
        </p:txBody>
      </p:sp>
      <p:pic>
        <p:nvPicPr>
          <p:cNvPr id="8" name="Jupiter - L Bur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149" y="1828800"/>
            <a:ext cx="609600" cy="609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9" name="Jupiter - S Burs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200" y="6041595"/>
            <a:ext cx="609600" cy="6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Solar Burs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3303" y="2530058"/>
            <a:ext cx="609600" cy="6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71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7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7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adio jove ante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5257"/>
            <a:ext cx="9233818" cy="68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276600" cy="1143000"/>
          </a:xfrm>
        </p:spPr>
        <p:txBody>
          <a:bodyPr>
            <a:normAutofit/>
          </a:bodyPr>
          <a:lstStyle/>
          <a:p>
            <a:r>
              <a:rPr lang="en-US" b="1" dirty="0"/>
              <a:t>Radio Jove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28600"/>
            <a:ext cx="4162425" cy="3182771"/>
          </a:xfrm>
        </p:spPr>
        <p:txBody>
          <a:bodyPr>
            <a:normAutofit/>
          </a:bodyPr>
          <a:lstStyle/>
          <a:p>
            <a:r>
              <a:rPr lang="en-US" dirty="0"/>
              <a:t>Parts needed</a:t>
            </a:r>
          </a:p>
          <a:p>
            <a:pPr lvl="1"/>
            <a:r>
              <a:rPr lang="en-US" dirty="0"/>
              <a:t>4 Masts and guy wires</a:t>
            </a:r>
          </a:p>
          <a:p>
            <a:pPr lvl="1"/>
            <a:r>
              <a:rPr lang="en-US" dirty="0"/>
              <a:t>2 Dipole Antennas</a:t>
            </a:r>
          </a:p>
          <a:p>
            <a:pPr lvl="1"/>
            <a:r>
              <a:rPr lang="en-US" dirty="0"/>
              <a:t>Receiver</a:t>
            </a:r>
          </a:p>
          <a:p>
            <a:pPr lvl="1"/>
            <a:r>
              <a:rPr lang="en-US" dirty="0"/>
              <a:t>Computer</a:t>
            </a:r>
          </a:p>
          <a:p>
            <a:pPr lvl="1"/>
            <a:r>
              <a:rPr lang="en-US" dirty="0"/>
              <a:t>Speakers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14400" y="1066800"/>
            <a:ext cx="4083509" cy="1143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048000" y="1612142"/>
            <a:ext cx="1937400" cy="75005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57600"/>
            <a:ext cx="5644314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479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3276600" cy="1143000"/>
          </a:xfrm>
        </p:spPr>
        <p:txBody>
          <a:bodyPr>
            <a:normAutofit/>
          </a:bodyPr>
          <a:lstStyle/>
          <a:p>
            <a:r>
              <a:rPr lang="en-US" b="1" dirty="0"/>
              <a:t>Radio Jove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2895600" cy="609600"/>
          </a:xfrm>
        </p:spPr>
        <p:txBody>
          <a:bodyPr>
            <a:normAutofit/>
          </a:bodyPr>
          <a:lstStyle/>
          <a:p>
            <a:r>
              <a:rPr lang="en-US" dirty="0"/>
              <a:t>The Antennas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48695"/>
            <a:ext cx="50577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254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867400" cy="1143000"/>
          </a:xfrm>
        </p:spPr>
        <p:txBody>
          <a:bodyPr>
            <a:normAutofit/>
          </a:bodyPr>
          <a:lstStyle/>
          <a:p>
            <a:r>
              <a:rPr lang="en-US" b="1" dirty="0"/>
              <a:t>FM Radio - Meteors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524000"/>
            <a:ext cx="8000999" cy="1828800"/>
          </a:xfrm>
        </p:spPr>
        <p:txBody>
          <a:bodyPr>
            <a:normAutofit/>
          </a:bodyPr>
          <a:lstStyle/>
          <a:p>
            <a:r>
              <a:rPr lang="en-US" dirty="0"/>
              <a:t>FM Radio or Radio Dongle  for the Computer</a:t>
            </a:r>
          </a:p>
          <a:p>
            <a:r>
              <a:rPr lang="en-US" dirty="0"/>
              <a:t>Software to record and display signals </a:t>
            </a:r>
          </a:p>
          <a:p>
            <a:r>
              <a:rPr lang="en-US" dirty="0"/>
              <a:t>Antenna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276601"/>
            <a:ext cx="4238536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257800"/>
            <a:ext cx="49815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5778" y="5222585"/>
            <a:ext cx="702987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http://www.skyscan.ca/meteor_radio_detection.htm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327" y="2710260"/>
            <a:ext cx="2537448" cy="251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0" y="0"/>
            <a:ext cx="157447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FF00"/>
                </a:solidFill>
                <a:sym typeface="Wingdings"/>
              </a:rPr>
              <a:t></a:t>
            </a:r>
            <a:endParaRPr lang="en-US" sz="2400" dirty="0">
              <a:solidFill>
                <a:srgbClr val="00FF00"/>
              </a:solidFill>
            </a:endParaRPr>
          </a:p>
        </p:txBody>
      </p:sp>
      <p:pic>
        <p:nvPicPr>
          <p:cNvPr id="7" name="Meteor Sign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3124200"/>
            <a:ext cx="609600" cy="6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Meteor Signal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1322" y="4267200"/>
            <a:ext cx="609600" cy="6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138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867400" cy="1143000"/>
          </a:xfrm>
        </p:spPr>
        <p:txBody>
          <a:bodyPr>
            <a:normAutofit/>
          </a:bodyPr>
          <a:lstStyle/>
          <a:p>
            <a:r>
              <a:rPr lang="en-US" b="1" dirty="0"/>
              <a:t>FM Radio - Meteors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524000"/>
            <a:ext cx="4267199" cy="1828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Buy the computer radio                                                 dongle</a:t>
            </a:r>
          </a:p>
          <a:p>
            <a:r>
              <a:rPr lang="en-US" dirty="0"/>
              <a:t>Build the Antenna</a:t>
            </a:r>
          </a:p>
          <a:p>
            <a:r>
              <a:rPr lang="en-US" dirty="0"/>
              <a:t>Listen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199"/>
            <a:ext cx="3886200" cy="311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43198"/>
            <a:ext cx="4086225" cy="507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81660" y="6156361"/>
            <a:ext cx="1305165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200 MHz</a:t>
            </a:r>
          </a:p>
        </p:txBody>
      </p:sp>
    </p:spTree>
    <p:extLst>
      <p:ext uri="{BB962C8B-B14F-4D97-AF65-F5344CB8AC3E}">
        <p14:creationId xmlns:p14="http://schemas.microsoft.com/office/powerpoint/2010/main" val="115424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2895600" cy="1143000"/>
          </a:xfrm>
        </p:spPr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962" y="990600"/>
            <a:ext cx="5715000" cy="5486400"/>
          </a:xfrm>
        </p:spPr>
        <p:txBody>
          <a:bodyPr>
            <a:normAutofit/>
          </a:bodyPr>
          <a:lstStyle/>
          <a:p>
            <a:r>
              <a:rPr lang="en-US" sz="3600" dirty="0"/>
              <a:t>What is Radio Astronomy</a:t>
            </a:r>
          </a:p>
          <a:p>
            <a:r>
              <a:rPr lang="en-US" sz="3600" dirty="0"/>
              <a:t>What the Pros Use</a:t>
            </a:r>
          </a:p>
          <a:p>
            <a:r>
              <a:rPr lang="en-US" sz="3600" dirty="0"/>
              <a:t>What Can We Do at Home</a:t>
            </a:r>
          </a:p>
          <a:p>
            <a:pPr lvl="2"/>
            <a:r>
              <a:rPr lang="en-US" sz="3600" dirty="0"/>
              <a:t>Itty-Bitty Telescope</a:t>
            </a:r>
          </a:p>
          <a:p>
            <a:pPr lvl="2"/>
            <a:r>
              <a:rPr lang="en-US" sz="3600" dirty="0"/>
              <a:t>Super SID</a:t>
            </a:r>
          </a:p>
          <a:p>
            <a:pPr lvl="2"/>
            <a:r>
              <a:rPr lang="en-US" sz="3600" dirty="0"/>
              <a:t>Meteor Observing</a:t>
            </a:r>
          </a:p>
          <a:p>
            <a:pPr lvl="2"/>
            <a:r>
              <a:rPr lang="en-US" sz="3600" dirty="0"/>
              <a:t>Radio Jove</a:t>
            </a:r>
          </a:p>
          <a:p>
            <a:pPr lvl="2"/>
            <a:r>
              <a:rPr lang="en-US" sz="3600" dirty="0"/>
              <a:t>Milky Way Galaxy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70602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12510"/>
            <a:ext cx="710565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52" y="3276600"/>
            <a:ext cx="70866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28600"/>
            <a:ext cx="5867400" cy="1143000"/>
          </a:xfrm>
        </p:spPr>
        <p:txBody>
          <a:bodyPr>
            <a:normAutofit/>
          </a:bodyPr>
          <a:lstStyle/>
          <a:p>
            <a:r>
              <a:rPr lang="en-US" b="1" dirty="0"/>
              <a:t>FM Radio - Meteors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19800"/>
            <a:ext cx="2285999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My Success</a:t>
            </a:r>
          </a:p>
        </p:txBody>
      </p:sp>
    </p:spTree>
    <p:extLst>
      <p:ext uri="{BB962C8B-B14F-4D97-AF65-F5344CB8AC3E}">
        <p14:creationId xmlns:p14="http://schemas.microsoft.com/office/powerpoint/2010/main" val="508328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867400" cy="1143000"/>
          </a:xfrm>
        </p:spPr>
        <p:txBody>
          <a:bodyPr>
            <a:normAutofit/>
          </a:bodyPr>
          <a:lstStyle/>
          <a:p>
            <a:r>
              <a:rPr lang="en-US" b="1" dirty="0"/>
              <a:t>FM Radio - Meteors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524000"/>
            <a:ext cx="2971799" cy="2209800"/>
          </a:xfrm>
        </p:spPr>
        <p:txBody>
          <a:bodyPr>
            <a:normAutofit/>
          </a:bodyPr>
          <a:lstStyle/>
          <a:p>
            <a:r>
              <a:rPr lang="en-US" dirty="0"/>
              <a:t>Parts Needed</a:t>
            </a:r>
          </a:p>
          <a:p>
            <a:pPr lvl="1"/>
            <a:r>
              <a:rPr lang="en-US" dirty="0"/>
              <a:t>Antenna</a:t>
            </a:r>
          </a:p>
          <a:p>
            <a:pPr lvl="1"/>
            <a:r>
              <a:rPr lang="en-US" dirty="0"/>
              <a:t>Radio Dongle</a:t>
            </a:r>
          </a:p>
          <a:p>
            <a:pPr lvl="1"/>
            <a:r>
              <a:rPr lang="en-US" dirty="0"/>
              <a:t>Computer</a:t>
            </a:r>
          </a:p>
        </p:txBody>
      </p:sp>
      <p:pic>
        <p:nvPicPr>
          <p:cNvPr id="4098" name="Picture 2" descr="https://hs7wmu.files.wordpress.com/2012/03/beam_yag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4914900" cy="327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503227" y="2362200"/>
            <a:ext cx="1230573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://mmsg.com.br/blog/wp-content/uploads/2015/01/rtl283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88" y="4804143"/>
            <a:ext cx="3153518" cy="177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951328" y="3124200"/>
            <a:ext cx="1392072" cy="21336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714501" y="3657600"/>
            <a:ext cx="0" cy="685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http://www.panhandlepost.com/wp-content/uploads/2013/08/Laptop-Compu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87876"/>
            <a:ext cx="2952750" cy="220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349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867400" cy="1143000"/>
          </a:xfrm>
        </p:spPr>
        <p:txBody>
          <a:bodyPr>
            <a:normAutofit/>
          </a:bodyPr>
          <a:lstStyle/>
          <a:p>
            <a:r>
              <a:rPr lang="en-US" b="1" dirty="0"/>
              <a:t>FM Radio - Meteors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524000"/>
            <a:ext cx="4114799" cy="685800"/>
          </a:xfrm>
        </p:spPr>
        <p:txBody>
          <a:bodyPr>
            <a:normAutofit/>
          </a:bodyPr>
          <a:lstStyle/>
          <a:p>
            <a:r>
              <a:rPr lang="en-US" dirty="0"/>
              <a:t>Yagi Antenna Design</a:t>
            </a:r>
          </a:p>
        </p:txBody>
      </p:sp>
      <p:pic>
        <p:nvPicPr>
          <p:cNvPr id="5122" name="Picture 2" descr="https://www.emcos.com/images/Applications/App_Naval2_Yagi_Uda_Antenna_Desig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452445" cy="317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312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4710299" cy="1143000"/>
          </a:xfrm>
        </p:spPr>
        <p:txBody>
          <a:bodyPr>
            <a:normAutofit/>
          </a:bodyPr>
          <a:lstStyle/>
          <a:p>
            <a:r>
              <a:rPr lang="en-US" b="1" dirty="0"/>
              <a:t>Super SID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724400" cy="2286000"/>
          </a:xfrm>
        </p:spPr>
        <p:txBody>
          <a:bodyPr>
            <a:normAutofit/>
          </a:bodyPr>
          <a:lstStyle/>
          <a:p>
            <a:r>
              <a:rPr lang="en-US" dirty="0"/>
              <a:t>Hardware to bring the signal to your computer</a:t>
            </a:r>
          </a:p>
          <a:p>
            <a:r>
              <a:rPr lang="en-US" dirty="0"/>
              <a:t>Software on computer</a:t>
            </a:r>
          </a:p>
          <a:p>
            <a:r>
              <a:rPr lang="en-US" dirty="0"/>
              <a:t>Antenna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09999"/>
            <a:ext cx="2651625" cy="269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3187" y="6045677"/>
            <a:ext cx="154241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0.025 MHz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669878"/>
            <a:ext cx="40767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71805" y="52316"/>
            <a:ext cx="157447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FF00"/>
                </a:solidFill>
                <a:sym typeface="Wingdings"/>
              </a:rPr>
              <a:t></a:t>
            </a:r>
            <a:endParaRPr lang="en-US" sz="24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83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4710299" cy="1143000"/>
          </a:xfrm>
        </p:spPr>
        <p:txBody>
          <a:bodyPr>
            <a:normAutofit/>
          </a:bodyPr>
          <a:lstStyle/>
          <a:p>
            <a:r>
              <a:rPr lang="en-US" b="1" dirty="0"/>
              <a:t>Super SID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648200" cy="3657600"/>
          </a:xfrm>
        </p:spPr>
        <p:txBody>
          <a:bodyPr>
            <a:normAutofit/>
          </a:bodyPr>
          <a:lstStyle/>
          <a:p>
            <a:r>
              <a:rPr lang="en-US" dirty="0"/>
              <a:t>What the computer sees</a:t>
            </a:r>
          </a:p>
          <a:p>
            <a:pPr lvl="1"/>
            <a:r>
              <a:rPr lang="en-US" dirty="0"/>
              <a:t>Updated every 5 seconds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 Day with no Flares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45136"/>
            <a:ext cx="8991600" cy="192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8" idx="1"/>
          </p:cNvCxnSpPr>
          <p:nvPr/>
        </p:nvCxnSpPr>
        <p:spPr>
          <a:xfrm flipH="1">
            <a:off x="4343401" y="1754833"/>
            <a:ext cx="1247632" cy="14455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572001" y="2362200"/>
            <a:ext cx="990599" cy="10156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91033" y="2131367"/>
            <a:ext cx="3095143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LaMoure</a:t>
            </a:r>
            <a:r>
              <a:rPr lang="en-US" sz="2400" b="1" dirty="0">
                <a:solidFill>
                  <a:srgbClr val="FF0000"/>
                </a:solidFill>
              </a:rPr>
              <a:t>, ND, 25.2 kHz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91033" y="1524000"/>
            <a:ext cx="273651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Cutler, ME, 24.0 kHz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5190644"/>
            <a:ext cx="8458199" cy="150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582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4710299" cy="1143000"/>
          </a:xfrm>
        </p:spPr>
        <p:txBody>
          <a:bodyPr>
            <a:normAutofit/>
          </a:bodyPr>
          <a:lstStyle/>
          <a:p>
            <a:r>
              <a:rPr lang="en-US" b="1" dirty="0"/>
              <a:t>Super SID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4114800" cy="609600"/>
          </a:xfrm>
        </p:spPr>
        <p:txBody>
          <a:bodyPr>
            <a:normAutofit/>
          </a:bodyPr>
          <a:lstStyle/>
          <a:p>
            <a:r>
              <a:rPr lang="en-US" dirty="0"/>
              <a:t>Results – Not so good</a:t>
            </a: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89" y="2209800"/>
            <a:ext cx="6894512" cy="169799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867400" y="2438400"/>
            <a:ext cx="609600" cy="620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810000"/>
            <a:ext cx="7772400" cy="176339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867400" y="4267200"/>
            <a:ext cx="10668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61268" y="152400"/>
            <a:ext cx="3003066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Extremely Low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387070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4710299" cy="1143000"/>
          </a:xfrm>
        </p:spPr>
        <p:txBody>
          <a:bodyPr>
            <a:normAutofit/>
          </a:bodyPr>
          <a:lstStyle/>
          <a:p>
            <a:r>
              <a:rPr lang="en-US" b="1" dirty="0"/>
              <a:t>Super SID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2286000"/>
          </a:xfrm>
        </p:spPr>
        <p:txBody>
          <a:bodyPr>
            <a:normAutofit/>
          </a:bodyPr>
          <a:lstStyle/>
          <a:p>
            <a:r>
              <a:rPr lang="en-US" dirty="0"/>
              <a:t>X-Ray Flares on the Sun</a:t>
            </a:r>
          </a:p>
          <a:p>
            <a:r>
              <a:rPr lang="en-US" dirty="0"/>
              <a:t>Radiation Ionizes Atoms in the Ionosphere</a:t>
            </a:r>
          </a:p>
          <a:p>
            <a:r>
              <a:rPr lang="en-US" dirty="0"/>
              <a:t>Distant Very Low Frequency Radio Signals are Reflected by Free Electrons in the Ionosphere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3827608"/>
            <a:ext cx="4914900" cy="262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uper SI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67600" y="838200"/>
            <a:ext cx="609600" cy="609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383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4710299" cy="1143000"/>
          </a:xfrm>
        </p:spPr>
        <p:txBody>
          <a:bodyPr>
            <a:normAutofit/>
          </a:bodyPr>
          <a:lstStyle/>
          <a:p>
            <a:r>
              <a:rPr lang="en-US" b="1" dirty="0"/>
              <a:t>Super SID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3302812" cy="2667000"/>
          </a:xfrm>
        </p:spPr>
        <p:txBody>
          <a:bodyPr>
            <a:normAutofit/>
          </a:bodyPr>
          <a:lstStyle/>
          <a:p>
            <a:r>
              <a:rPr lang="en-US" dirty="0"/>
              <a:t>What you see…</a:t>
            </a:r>
          </a:p>
          <a:p>
            <a:pPr lvl="1"/>
            <a:r>
              <a:rPr lang="en-US" dirty="0"/>
              <a:t>A quiet day</a:t>
            </a:r>
          </a:p>
          <a:p>
            <a:pPr lvl="1"/>
            <a:r>
              <a:rPr lang="en-US" dirty="0"/>
              <a:t>Flares detected</a:t>
            </a:r>
          </a:p>
          <a:p>
            <a:pPr lvl="1"/>
            <a:r>
              <a:rPr lang="en-US" dirty="0"/>
              <a:t>Lightening</a:t>
            </a:r>
          </a:p>
          <a:p>
            <a:pPr lvl="1"/>
            <a:r>
              <a:rPr lang="en-US" dirty="0"/>
              <a:t>Off-Air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36" y="242390"/>
            <a:ext cx="41433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2895600" y="1444390"/>
            <a:ext cx="1859887" cy="99401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05400"/>
            <a:ext cx="6605624" cy="15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2324100" y="3962400"/>
            <a:ext cx="876300" cy="2438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65" y="1882254"/>
            <a:ext cx="4069537" cy="15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V="1">
            <a:off x="3650517" y="2875060"/>
            <a:ext cx="1112019" cy="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10" y="3532632"/>
            <a:ext cx="4059301" cy="157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2895600" y="3455023"/>
            <a:ext cx="3200400" cy="50737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266236" y="264885"/>
            <a:ext cx="8499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FF00"/>
                </a:solidFill>
                <a:sym typeface="Wingdings"/>
              </a:rPr>
              <a:t></a:t>
            </a:r>
            <a:endParaRPr lang="en-US" sz="1100" dirty="0">
              <a:solidFill>
                <a:srgbClr val="00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4223" y="4229790"/>
            <a:ext cx="8499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FF00"/>
                </a:solidFill>
                <a:sym typeface="Wingdings"/>
              </a:rPr>
              <a:t></a:t>
            </a:r>
            <a:endParaRPr lang="en-US" sz="1100" dirty="0">
              <a:solidFill>
                <a:srgbClr val="00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75630" y="5105400"/>
            <a:ext cx="8499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FF00"/>
                </a:solidFill>
                <a:sym typeface="Wingdings"/>
              </a:rPr>
              <a:t></a:t>
            </a:r>
            <a:endParaRPr lang="en-US" sz="1100" dirty="0">
              <a:solidFill>
                <a:srgbClr val="00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16149" y="1948720"/>
            <a:ext cx="623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sym typeface="Wingdings"/>
              </a:rPr>
              <a:t>X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69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4710299" cy="1143000"/>
          </a:xfrm>
        </p:spPr>
        <p:txBody>
          <a:bodyPr>
            <a:normAutofit/>
          </a:bodyPr>
          <a:lstStyle/>
          <a:p>
            <a:r>
              <a:rPr lang="en-US" b="1" dirty="0"/>
              <a:t>The Milky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3124200" cy="1219200"/>
          </a:xfrm>
        </p:spPr>
        <p:txBody>
          <a:bodyPr>
            <a:normAutofit/>
          </a:bodyPr>
          <a:lstStyle/>
          <a:p>
            <a:r>
              <a:rPr lang="en-US" dirty="0"/>
              <a:t>Horn Antenna</a:t>
            </a:r>
          </a:p>
          <a:p>
            <a:r>
              <a:rPr lang="en-US" dirty="0"/>
              <a:t>Radio Receiver</a:t>
            </a:r>
          </a:p>
        </p:txBody>
      </p:sp>
      <p:pic>
        <p:nvPicPr>
          <p:cNvPr id="4101" name="Picture 5" descr="Image result for pyramidal horn antenna for 21 cm rad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5295"/>
            <a:ext cx="3667125" cy="661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13" idx="3"/>
          </p:cNvCxnSpPr>
          <p:nvPr/>
        </p:nvCxnSpPr>
        <p:spPr>
          <a:xfrm flipV="1">
            <a:off x="4276503" y="2133600"/>
            <a:ext cx="2200497" cy="14870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3"/>
          </p:cNvCxnSpPr>
          <p:nvPr/>
        </p:nvCxnSpPr>
        <p:spPr>
          <a:xfrm flipV="1">
            <a:off x="3952180" y="2743201"/>
            <a:ext cx="4048820" cy="17548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3149" y="4267199"/>
            <a:ext cx="371903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gallon “paint thinner” 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3205117"/>
            <a:ext cx="4047903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Horn Antenna, cardboard and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Aluminum foil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8600" y="4953000"/>
            <a:ext cx="1564274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Electronics</a:t>
            </a: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1792874" y="5183833"/>
            <a:ext cx="3769726" cy="45496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892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13" y="1371600"/>
            <a:ext cx="7642387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4710299" cy="1143000"/>
          </a:xfrm>
        </p:spPr>
        <p:txBody>
          <a:bodyPr>
            <a:normAutofit/>
          </a:bodyPr>
          <a:lstStyle/>
          <a:p>
            <a:r>
              <a:rPr lang="en-US" b="1" dirty="0"/>
              <a:t>The Milky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4419600"/>
            <a:ext cx="2286000" cy="1219200"/>
          </a:xfrm>
        </p:spPr>
        <p:txBody>
          <a:bodyPr>
            <a:normAutofit/>
          </a:bodyPr>
          <a:lstStyle/>
          <a:p>
            <a:r>
              <a:rPr lang="en-US" dirty="0"/>
              <a:t>Results of sky scan</a:t>
            </a:r>
          </a:p>
        </p:txBody>
      </p:sp>
    </p:spTree>
    <p:extLst>
      <p:ext uri="{BB962C8B-B14F-4D97-AF65-F5344CB8AC3E}">
        <p14:creationId xmlns:p14="http://schemas.microsoft.com/office/powerpoint/2010/main" val="353023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8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672" y="304800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Visible Light 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3724" y="4103856"/>
            <a:ext cx="5216863" cy="1181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Most Amateur  Astronomers Observe Visible Light</a:t>
            </a:r>
          </a:p>
        </p:txBody>
      </p:sp>
      <p:sp>
        <p:nvSpPr>
          <p:cNvPr id="4" name="Rectangle 3"/>
          <p:cNvSpPr/>
          <p:nvPr/>
        </p:nvSpPr>
        <p:spPr>
          <a:xfrm>
            <a:off x="850528" y="5562600"/>
            <a:ext cx="7442944" cy="11430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29000">
                <a:srgbClr val="FFFF00"/>
              </a:gs>
              <a:gs pos="58000">
                <a:srgbClr val="00B0F0"/>
              </a:gs>
              <a:gs pos="78000">
                <a:srgbClr val="2727F1"/>
              </a:gs>
              <a:gs pos="46000">
                <a:srgbClr val="00B050"/>
              </a:gs>
              <a:gs pos="15000">
                <a:schemeClr val="accent6">
                  <a:lumMod val="75000"/>
                </a:schemeClr>
              </a:gs>
              <a:gs pos="96000">
                <a:srgbClr val="6600CC"/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0289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559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4710299" cy="1143000"/>
          </a:xfrm>
        </p:spPr>
        <p:txBody>
          <a:bodyPr>
            <a:normAutofit/>
          </a:bodyPr>
          <a:lstStyle/>
          <a:p>
            <a:r>
              <a:rPr lang="en-US" b="1" dirty="0"/>
              <a:t>The Milky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2590800" cy="1219200"/>
          </a:xfrm>
        </p:spPr>
        <p:txBody>
          <a:bodyPr>
            <a:normAutofit/>
          </a:bodyPr>
          <a:lstStyle/>
          <a:p>
            <a:r>
              <a:rPr lang="en-US" dirty="0"/>
              <a:t>Antenna Dimensions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58102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93644" y="6224885"/>
            <a:ext cx="154080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1,430 MHz</a:t>
            </a:r>
          </a:p>
        </p:txBody>
      </p:sp>
    </p:spTree>
    <p:extLst>
      <p:ext uri="{BB962C8B-B14F-4D97-AF65-F5344CB8AC3E}">
        <p14:creationId xmlns:p14="http://schemas.microsoft.com/office/powerpoint/2010/main" val="810704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28600"/>
            <a:ext cx="4710299" cy="1143000"/>
          </a:xfrm>
        </p:spPr>
        <p:txBody>
          <a:bodyPr>
            <a:normAutofit/>
          </a:bodyPr>
          <a:lstStyle/>
          <a:p>
            <a:r>
              <a:rPr lang="en-US" b="1" dirty="0"/>
              <a:t>The Milky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228600"/>
            <a:ext cx="2590800" cy="1066800"/>
          </a:xfrm>
        </p:spPr>
        <p:txBody>
          <a:bodyPr>
            <a:normAutofit/>
          </a:bodyPr>
          <a:lstStyle/>
          <a:p>
            <a:r>
              <a:rPr lang="en-US" dirty="0"/>
              <a:t>Electronics Details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68521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2057400" y="3292522"/>
            <a:ext cx="2286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14533" y="3292522"/>
            <a:ext cx="2286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99530" y="3292522"/>
            <a:ext cx="2286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86400" y="3292522"/>
            <a:ext cx="228600" cy="6698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239000" y="3292522"/>
            <a:ext cx="114300" cy="5936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321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400800" cy="1524000"/>
          </a:xfrm>
        </p:spPr>
        <p:txBody>
          <a:bodyPr>
            <a:normAutofit/>
          </a:bodyPr>
          <a:lstStyle/>
          <a:p>
            <a:r>
              <a:rPr lang="en-US" b="1" dirty="0"/>
              <a:t>The Astronomical League</a:t>
            </a:r>
            <a:br>
              <a:rPr lang="en-US" b="1" dirty="0"/>
            </a:br>
            <a:r>
              <a:rPr lang="en-US" sz="3600" b="1" dirty="0"/>
              <a:t>www.astroleague.org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76400"/>
            <a:ext cx="3810000" cy="3810000"/>
          </a:xfrm>
        </p:spPr>
        <p:txBody>
          <a:bodyPr>
            <a:normAutofit/>
          </a:bodyPr>
          <a:lstStyle/>
          <a:p>
            <a:r>
              <a:rPr lang="en-US" dirty="0"/>
              <a:t>Radio Astronomy Observing Program</a:t>
            </a:r>
          </a:p>
          <a:p>
            <a:r>
              <a:rPr lang="en-US" dirty="0"/>
              <a:t>Bronze, Silver and Gold Levels</a:t>
            </a:r>
          </a:p>
          <a:p>
            <a:r>
              <a:rPr lang="en-US" dirty="0"/>
              <a:t>1, 2, and 4 Techniques Respectively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18898"/>
            <a:ext cx="16859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19" y="4891087"/>
            <a:ext cx="16764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70" y="1524000"/>
            <a:ext cx="2696729" cy="273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945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81200"/>
            <a:ext cx="6096000" cy="2743200"/>
          </a:xfrm>
        </p:spPr>
        <p:txBody>
          <a:bodyPr>
            <a:noAutofit/>
          </a:bodyPr>
          <a:lstStyle/>
          <a:p>
            <a:r>
              <a:rPr lang="en-US" sz="8800" dirty="0"/>
              <a:t>Questions</a:t>
            </a:r>
            <a:br>
              <a:rPr lang="en-US" sz="8800" dirty="0"/>
            </a:br>
            <a:br>
              <a:rPr lang="en-US" sz="4000" dirty="0"/>
            </a:br>
            <a:r>
              <a:rPr lang="en-US" sz="4000" dirty="0"/>
              <a:t>aaron@clevenson.org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-457200"/>
            <a:ext cx="3886200" cy="731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9600" dirty="0">
                <a:solidFill>
                  <a:srgbClr val="00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8829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228600"/>
            <a:ext cx="6781800" cy="1143000"/>
          </a:xfrm>
        </p:spPr>
        <p:txBody>
          <a:bodyPr>
            <a:normAutofit/>
          </a:bodyPr>
          <a:lstStyle/>
          <a:p>
            <a:r>
              <a:rPr lang="en-US" b="1" dirty="0"/>
              <a:t>Electromagnetic Spectrum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0"/>
            <a:ext cx="6553199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But Light (Electromagnetic Radiation) is much more than just Visible Light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798" y="2971800"/>
            <a:ext cx="8534401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4648199"/>
            <a:ext cx="1727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Visible Light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3525" y="3257265"/>
            <a:ext cx="177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Radio Waves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7060" y="3293574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5495" y="3286410"/>
            <a:ext cx="55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9800" y="32743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X-Ray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7140" y="3257265"/>
            <a:ext cx="184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Gamma Rays</a:t>
            </a:r>
          </a:p>
        </p:txBody>
      </p:sp>
    </p:spTree>
    <p:extLst>
      <p:ext uri="{BB962C8B-B14F-4D97-AF65-F5344CB8AC3E}">
        <p14:creationId xmlns:p14="http://schemas.microsoft.com/office/powerpoint/2010/main" val="3580985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28600"/>
            <a:ext cx="7162802" cy="1143000"/>
          </a:xfrm>
        </p:spPr>
        <p:txBody>
          <a:bodyPr>
            <a:normAutofit/>
          </a:bodyPr>
          <a:lstStyle/>
          <a:p>
            <a:r>
              <a:rPr lang="en-US" b="1" dirty="0"/>
              <a:t>Observing Beyond the Visible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3713" y="1600200"/>
            <a:ext cx="4416574" cy="533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How Astronomers Do 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3525" y="3257265"/>
            <a:ext cx="177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Radio Waves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7060" y="3293574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5495" y="3286410"/>
            <a:ext cx="55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9800" y="32743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X-Ray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7140" y="3257265"/>
            <a:ext cx="184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Gamma Rays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2693222"/>
            <a:ext cx="8381999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33053" y="2887654"/>
            <a:ext cx="177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Radio Waves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88" y="2923963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5023" y="2916799"/>
            <a:ext cx="55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99328" y="290475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X-Ray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6668" y="2887654"/>
            <a:ext cx="184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Gamma Rays</a:t>
            </a:r>
          </a:p>
        </p:txBody>
      </p:sp>
      <p:pic>
        <p:nvPicPr>
          <p:cNvPr id="4100" name="Picture 4" descr="Image result for compton gamma ray observator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405" y="4059905"/>
            <a:ext cx="1670712" cy="158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21" y="5035704"/>
            <a:ext cx="2790931" cy="132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94" y="5147115"/>
            <a:ext cx="2298068" cy="158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826" y="4898539"/>
            <a:ext cx="2139897" cy="173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665801" y="3581400"/>
            <a:ext cx="351947" cy="762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477000" y="3581400"/>
            <a:ext cx="152400" cy="17110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571999" y="3555234"/>
            <a:ext cx="1271777" cy="1968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667000" y="3568317"/>
            <a:ext cx="2898496" cy="19549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371600" y="3568317"/>
            <a:ext cx="3574388" cy="1203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89390" y="4034176"/>
            <a:ext cx="1791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James Webb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51829" y="6271441"/>
            <a:ext cx="1250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Chandra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63847" y="5061612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IUE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01130" y="6207068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Hubble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82152" y="5638800"/>
            <a:ext cx="1361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Compton</a:t>
            </a:r>
          </a:p>
        </p:txBody>
      </p:sp>
      <p:pic>
        <p:nvPicPr>
          <p:cNvPr id="1026" name="Picture 2" descr="ESA - Space for Kids - The James Webb Space Telescope will investigate the  origins of life, the Universe, and everything">
            <a:extLst>
              <a:ext uri="{FF2B5EF4-FFF2-40B4-BE49-F238E27FC236}">
                <a16:creationId xmlns:a16="http://schemas.microsoft.com/office/drawing/2014/main" id="{36EEDA5B-5CAC-F384-C5B7-FEC43DFBF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186" y="2887654"/>
            <a:ext cx="2979746" cy="297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721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AB6EA-4F9A-561F-0615-AB11397DA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D3BB-6440-86EA-AE32-817C541B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>
            <a:normAutofit/>
          </a:bodyPr>
          <a:lstStyle/>
          <a:p>
            <a:r>
              <a:rPr lang="en-US" b="1" dirty="0"/>
              <a:t>But… Some of it is filtered out by the atmosphere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E230D6-F0D5-630E-9DC5-4EDFE3C23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8" y="2895598"/>
            <a:ext cx="9144000" cy="172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2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599" y="228600"/>
            <a:ext cx="7162802" cy="1143000"/>
          </a:xfrm>
        </p:spPr>
        <p:txBody>
          <a:bodyPr>
            <a:normAutofit/>
          </a:bodyPr>
          <a:lstStyle/>
          <a:p>
            <a:r>
              <a:rPr lang="en-US" b="1" dirty="0"/>
              <a:t>Observing Beyond the Visible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444" y="1600200"/>
            <a:ext cx="6688539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How Astronomers Do It – Radio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3525" y="3257265"/>
            <a:ext cx="177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Radio Waves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7060" y="3293574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65495" y="3286410"/>
            <a:ext cx="55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19800" y="32743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X-Ray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7140" y="3257265"/>
            <a:ext cx="184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Gamma Rays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000" y="2693222"/>
            <a:ext cx="8381999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33053" y="2887654"/>
            <a:ext cx="177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Radio Waves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88" y="2923963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5023" y="2916799"/>
            <a:ext cx="55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99328" y="2904756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X-Ray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6668" y="2887654"/>
            <a:ext cx="1849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Gamma Rays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22839" y="4038228"/>
            <a:ext cx="166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Green Bank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06292" y="5712560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VLA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58833" y="4062356"/>
            <a:ext cx="78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5800" y="2438400"/>
            <a:ext cx="4419600" cy="12805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29" y="3078665"/>
            <a:ext cx="1764110" cy="196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25" y="5153681"/>
            <a:ext cx="4374267" cy="15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663" y="3078665"/>
            <a:ext cx="2213640" cy="196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430827" y="2621613"/>
            <a:ext cx="853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VLBA</a:t>
            </a:r>
          </a:p>
        </p:txBody>
      </p:sp>
      <p:pic>
        <p:nvPicPr>
          <p:cNvPr id="24" name="Picture 23" descr="See Explanation.  Clicking on the picture will download&#10; the highest resolution version available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1" y="4638015"/>
            <a:ext cx="3147708" cy="2095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874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981217" y="2895617"/>
            <a:ext cx="5410233" cy="1143000"/>
          </a:xfrm>
        </p:spPr>
        <p:txBody>
          <a:bodyPr>
            <a:normAutofit/>
          </a:bodyPr>
          <a:lstStyle/>
          <a:p>
            <a:r>
              <a:rPr lang="en-US" b="1" dirty="0"/>
              <a:t>Radio Frequencies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85821" y="594062"/>
            <a:ext cx="7563162" cy="70246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85820" y="253395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54362" y="74443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30 GHz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941049" y="213062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54131" y="74442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3000 GHz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373455" y="1897792"/>
            <a:ext cx="7563162" cy="70246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373454" y="1557125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441995" y="1375194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 GHz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28683" y="1516792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19765" y="1375193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30 GHz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1606762" y="1296523"/>
            <a:ext cx="7288939" cy="601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385820" y="1296523"/>
            <a:ext cx="1" cy="6416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502362" y="1897792"/>
            <a:ext cx="7934" cy="70246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41074" y="2018189"/>
            <a:ext cx="3823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Itty-Bitty Telescope – 12 GHz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377887" y="3210884"/>
            <a:ext cx="7563162" cy="70246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1377886" y="2870217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446427" y="2688286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0.3 GHz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8933115" y="2829884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824197" y="268828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 GHz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2216362" y="2609615"/>
            <a:ext cx="6683771" cy="601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1390252" y="2609615"/>
            <a:ext cx="1" cy="6416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4931952" y="3210884"/>
            <a:ext cx="7934" cy="70246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979014" y="3331449"/>
            <a:ext cx="2947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Milky Way – 1.43 GHz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1373455" y="4514614"/>
            <a:ext cx="7563162" cy="70246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1373454" y="4173947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441995" y="3992016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0.03 GHz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928683" y="4133614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582521" y="3992015"/>
            <a:ext cx="1157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0.3 GHz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2211930" y="3913345"/>
            <a:ext cx="6683771" cy="601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1385820" y="3913345"/>
            <a:ext cx="1" cy="6416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6172200" y="4514614"/>
            <a:ext cx="7934" cy="70246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37079" y="4635011"/>
            <a:ext cx="332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Radio Meteors – 0.2 GHz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1377886" y="5821004"/>
            <a:ext cx="7563162" cy="70246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1446426" y="529840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0 GHz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8933114" y="5440004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7431461" y="529840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0.03 GHz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2216361" y="5219735"/>
            <a:ext cx="6683771" cy="601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1390251" y="5219735"/>
            <a:ext cx="1" cy="6416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176631" y="5821004"/>
            <a:ext cx="7934" cy="70246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54362" y="5756736"/>
            <a:ext cx="3576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Super SID –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0.000025 GHz   (25,000 Hz)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69917" y="5756735"/>
            <a:ext cx="1841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Radio Jove –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0.02 GHz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3315724" y="5638514"/>
            <a:ext cx="0" cy="381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1438493" y="5829014"/>
            <a:ext cx="7934" cy="702462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51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4400" cy="1143000"/>
          </a:xfrm>
        </p:spPr>
        <p:txBody>
          <a:bodyPr/>
          <a:lstStyle/>
          <a:p>
            <a:r>
              <a:rPr lang="en-US" b="1" dirty="0"/>
              <a:t>Amateur Radio 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086600" cy="4648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900" dirty="0"/>
              <a:t>For us to do Radio Astronomy -</a:t>
            </a:r>
          </a:p>
          <a:p>
            <a:pPr marL="0" indent="0">
              <a:buNone/>
            </a:pPr>
            <a:r>
              <a:rPr lang="en-US" sz="3900" dirty="0"/>
              <a:t>We need it to be:</a:t>
            </a:r>
          </a:p>
          <a:p>
            <a:pPr marL="1377950" indent="-354013"/>
            <a:r>
              <a:rPr lang="en-US" sz="3900" dirty="0"/>
              <a:t>Inexpensive</a:t>
            </a:r>
          </a:p>
          <a:p>
            <a:pPr marL="1377950" indent="-354013"/>
            <a:r>
              <a:rPr lang="en-US" sz="3900" dirty="0"/>
              <a:t>Not too Big</a:t>
            </a:r>
          </a:p>
          <a:p>
            <a:pPr marL="1377950" indent="-354013"/>
            <a:r>
              <a:rPr lang="en-US" sz="3900" dirty="0"/>
              <a:t>Easy to Build</a:t>
            </a:r>
          </a:p>
          <a:p>
            <a:pPr marL="1377950" indent="-354013"/>
            <a:r>
              <a:rPr lang="en-US" sz="3900" dirty="0"/>
              <a:t>Easy to Use</a:t>
            </a:r>
          </a:p>
          <a:p>
            <a:pPr marL="1379538"/>
            <a:r>
              <a:rPr lang="en-US" sz="3900" dirty="0"/>
              <a:t>Fun to Do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22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632</Words>
  <Application>Microsoft Office PowerPoint</Application>
  <PresentationFormat>On-screen Show (4:3)</PresentationFormat>
  <Paragraphs>203</Paragraphs>
  <Slides>33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Office Theme</vt:lpstr>
      <vt:lpstr>Radio Astronomy at Home</vt:lpstr>
      <vt:lpstr>Agenda</vt:lpstr>
      <vt:lpstr>Visible Light Astronomy</vt:lpstr>
      <vt:lpstr>Electromagnetic Spectrum</vt:lpstr>
      <vt:lpstr>Observing Beyond the Visible</vt:lpstr>
      <vt:lpstr>But… Some of it is filtered out by the atmosphere</vt:lpstr>
      <vt:lpstr>Observing Beyond the Visible</vt:lpstr>
      <vt:lpstr>Radio Frequencies</vt:lpstr>
      <vt:lpstr>Amateur Radio Astronomy</vt:lpstr>
      <vt:lpstr>What Objects Can We Observe</vt:lpstr>
      <vt:lpstr>The Tools We Can Use</vt:lpstr>
      <vt:lpstr>The Itty-Bitty Telescope</vt:lpstr>
      <vt:lpstr>The Itty-Bitty Telescope</vt:lpstr>
      <vt:lpstr>Radio Jove</vt:lpstr>
      <vt:lpstr>Radio Jove</vt:lpstr>
      <vt:lpstr>Radio Jove</vt:lpstr>
      <vt:lpstr>Radio Jove</vt:lpstr>
      <vt:lpstr>FM Radio - Meteors</vt:lpstr>
      <vt:lpstr>FM Radio - Meteors</vt:lpstr>
      <vt:lpstr>FM Radio - Meteors</vt:lpstr>
      <vt:lpstr>FM Radio - Meteors</vt:lpstr>
      <vt:lpstr>FM Radio - Meteors</vt:lpstr>
      <vt:lpstr>Super SID</vt:lpstr>
      <vt:lpstr>Super SID</vt:lpstr>
      <vt:lpstr>Super SID</vt:lpstr>
      <vt:lpstr>Super SID</vt:lpstr>
      <vt:lpstr>Super SID</vt:lpstr>
      <vt:lpstr>The Milky Way</vt:lpstr>
      <vt:lpstr>The Milky Way</vt:lpstr>
      <vt:lpstr>The Milky Way</vt:lpstr>
      <vt:lpstr>The Milky Way</vt:lpstr>
      <vt:lpstr>The Astronomical League www.astroleague.org</vt:lpstr>
      <vt:lpstr>Questions  aaron@clevenson.org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</dc:creator>
  <cp:lastModifiedBy>Aaron Clevenson</cp:lastModifiedBy>
  <cp:revision>54</cp:revision>
  <dcterms:created xsi:type="dcterms:W3CDTF">2016-10-02T12:45:26Z</dcterms:created>
  <dcterms:modified xsi:type="dcterms:W3CDTF">2025-08-12T20:53:15Z</dcterms:modified>
</cp:coreProperties>
</file>