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21"/>
  </p:notesMasterIdLst>
  <p:sldIdLst>
    <p:sldId id="327" r:id="rId2"/>
    <p:sldId id="355" r:id="rId3"/>
    <p:sldId id="324" r:id="rId4"/>
    <p:sldId id="286" r:id="rId5"/>
    <p:sldId id="350" r:id="rId6"/>
    <p:sldId id="306" r:id="rId7"/>
    <p:sldId id="344" r:id="rId8"/>
    <p:sldId id="260" r:id="rId9"/>
    <p:sldId id="349" r:id="rId10"/>
    <p:sldId id="328" r:id="rId11"/>
    <p:sldId id="348" r:id="rId12"/>
    <p:sldId id="352" r:id="rId13"/>
    <p:sldId id="342" r:id="rId14"/>
    <p:sldId id="356" r:id="rId15"/>
    <p:sldId id="351" r:id="rId16"/>
    <p:sldId id="354" r:id="rId17"/>
    <p:sldId id="353" r:id="rId18"/>
    <p:sldId id="290" r:id="rId19"/>
    <p:sldId id="33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9A9F0-DB0E-4557-A7D5-497FDA8DFB39}"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A3EE4-383C-4C64-B0FA-A77D8FD243FD}" type="slidenum">
              <a:rPr lang="en-US" smtClean="0"/>
              <a:t>‹#›</a:t>
            </a:fld>
            <a:endParaRPr lang="en-US"/>
          </a:p>
        </p:txBody>
      </p:sp>
    </p:spTree>
    <p:extLst>
      <p:ext uri="{BB962C8B-B14F-4D97-AF65-F5344CB8AC3E}">
        <p14:creationId xmlns:p14="http://schemas.microsoft.com/office/powerpoint/2010/main" val="60095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AFCB460-F3C3-478E-AC65-70EF14765279}" type="datetime1">
              <a:rPr lang="en-US" smtClean="0"/>
              <a:t>10/10/2022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8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F92C73-FF4A-4227-B68D-DE6A9D390F68}" type="datetime1">
              <a:rPr lang="en-US" smtClean="0"/>
              <a:t>10/10/2022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4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B20C80D-D052-466D-99C1-0A09D9A0897E}"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78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299329-C345-4E83-A52E-2AC368131108}"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37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E8BDD7-959E-4B10-8FA9-0EE10545EBE7}"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D34A9E-D938-41F0-9D0E-EBA5E857EF56}" type="datetime1">
              <a:rPr lang="en-US" smtClean="0"/>
              <a:t>10/10/2022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7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AA61B2-38AB-4608-B917-BB77AD55283F}" type="datetime1">
              <a:rPr lang="en-US" smtClean="0"/>
              <a:t>10/10/2022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2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43B-D5B4-463C-93C1-A7F3822E46AF}"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86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18254-DCDB-4A7B-AFE5-019D75072335}"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8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1031D-7FAA-4529-9AEF-C7C8AAA8B7AB}"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7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8D27C7-850F-4252-8692-E83EAF15BDDB}" type="datetime1">
              <a:rPr lang="en-US" smtClean="0"/>
              <a:t>10/10/2022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84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B75D0-07A9-4482-BC6F-90F568482D49}" type="datetime1">
              <a:rPr lang="en-US" smtClean="0"/>
              <a:t>10/10/2022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2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BCD97-D758-45E6-85BF-FE174769DFB9}" type="datetime1">
              <a:rPr lang="en-US" smtClean="0"/>
              <a:t>10/10/2022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03EC6B-E862-459E-AA30-FB802751BE77}" type="datetime1">
              <a:rPr lang="en-US" smtClean="0"/>
              <a:t>10/10/2022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7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9F72-A4A4-44C9-B108-5ADAA67A7E43}" type="datetime1">
              <a:rPr lang="en-US" smtClean="0"/>
              <a:t>10/10/2022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4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AB82D6-BDA8-4823-815A-968288BCB454}" type="datetime1">
              <a:rPr lang="en-US" smtClean="0"/>
              <a:t>10/10/2022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20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ED807-3023-48B0-BE48-7377D9D34987}" type="datetime1">
              <a:rPr lang="en-US" smtClean="0"/>
              <a:t>10/10/2022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4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859AAFD-9C6A-47C7-9898-230FAD075E8B}" type="datetime1">
              <a:rPr lang="en-US" smtClean="0"/>
              <a:t>10/10/2022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98603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hamprojects.inf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tt.com/smart-home-manager/networ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www.facebook.com/BaofengOfficial/?__cft__%5b0%5d=AZU9xqKmK_vQ4M8rjR-Zs0ufBaICDgc4VG38dP6xTv3uTjjFd-Wkuk22PY24kH13BxQpS6B2O7r-EueG-Uq4TGfB0Wlm5EqlF0SvdcObZVco3RoTYRbSBILdnE3fLqZM8WtDkofkLkxJvI0MhLcLCINY9x2NjxSzYRiSZYMUDkUPpeY7Ot24kTBYta4rh8NfdviJeWOTNjgyRbu2LD50fh5jvaFecWS5CLt-jSO51XmuJJuKyQX5wtVIcwe6yIqizh2W6bXa-NTZq_MlRJ9nsxZKifPzSikBeLZ3rP41N1rEdg&amp;__tn__=-UC%2CP-R"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4E46-23B7-4317-B164-61721F8BF2D7}"/>
              </a:ext>
            </a:extLst>
          </p:cNvPr>
          <p:cNvSpPr>
            <a:spLocks noGrp="1"/>
          </p:cNvSpPr>
          <p:nvPr>
            <p:ph type="ctrTitle"/>
          </p:nvPr>
        </p:nvSpPr>
        <p:spPr>
          <a:xfrm>
            <a:off x="843975" y="682426"/>
            <a:ext cx="9081260" cy="3573052"/>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6000" b="1" dirty="0">
                <a:solidFill>
                  <a:schemeClr val="accent4">
                    <a:lumMod val="50000"/>
                  </a:schemeClr>
                </a:solidFill>
              </a:rPr>
              <a:t>Digital Communications</a:t>
            </a:r>
          </a:p>
        </p:txBody>
      </p:sp>
      <p:sp>
        <p:nvSpPr>
          <p:cNvPr id="3" name="Subtitle 2">
            <a:extLst>
              <a:ext uri="{FF2B5EF4-FFF2-40B4-BE49-F238E27FC236}">
                <a16:creationId xmlns:a16="http://schemas.microsoft.com/office/drawing/2014/main" id="{BBE1EE67-B944-4C78-B06F-783653491D3D}"/>
              </a:ext>
            </a:extLst>
          </p:cNvPr>
          <p:cNvSpPr>
            <a:spLocks noGrp="1"/>
          </p:cNvSpPr>
          <p:nvPr>
            <p:ph type="subTitle" idx="1"/>
          </p:nvPr>
        </p:nvSpPr>
        <p:spPr>
          <a:xfrm>
            <a:off x="843975" y="4255478"/>
            <a:ext cx="4269899" cy="1939943"/>
          </a:xfrm>
        </p:spPr>
        <p:txBody>
          <a:bodyPr>
            <a:normAutofit fontScale="92500" lnSpcReduction="10000"/>
          </a:bodyPr>
          <a:lstStyle/>
          <a:p>
            <a:pPr algn="ctr"/>
            <a:r>
              <a:rPr lang="en-US" sz="3200" dirty="0">
                <a:solidFill>
                  <a:srgbClr val="FFC000"/>
                </a:solidFill>
                <a:latin typeface="AR BLANCA" panose="02000000000000000000" pitchFamily="2" charset="0"/>
              </a:rPr>
              <a:t>Digital Mentors</a:t>
            </a:r>
          </a:p>
          <a:p>
            <a:r>
              <a:rPr lang="en-US" sz="1700" dirty="0">
                <a:solidFill>
                  <a:schemeClr val="tx2"/>
                </a:solidFill>
              </a:rPr>
              <a:t>	Ron Matusek - WA6TQH</a:t>
            </a:r>
          </a:p>
          <a:p>
            <a:r>
              <a:rPr lang="en-US" sz="1700" dirty="0">
                <a:solidFill>
                  <a:schemeClr val="tx2"/>
                </a:solidFill>
              </a:rPr>
              <a:t>	Walter Holmes – K5WH</a:t>
            </a:r>
          </a:p>
          <a:p>
            <a:r>
              <a:rPr lang="en-US" sz="1700" dirty="0">
                <a:solidFill>
                  <a:schemeClr val="tx2"/>
                </a:solidFill>
              </a:rPr>
              <a:t>	Marty Fitzgerald – W5MF</a:t>
            </a:r>
          </a:p>
          <a:p>
            <a:r>
              <a:rPr lang="en-US" sz="1700" dirty="0">
                <a:solidFill>
                  <a:schemeClr val="tx2"/>
                </a:solidFill>
              </a:rPr>
              <a:t>	Paul Kent – KI5FJS</a:t>
            </a:r>
          </a:p>
        </p:txBody>
      </p:sp>
      <p:pic>
        <p:nvPicPr>
          <p:cNvPr id="5" name="Picture 4">
            <a:extLst>
              <a:ext uri="{FF2B5EF4-FFF2-40B4-BE49-F238E27FC236}">
                <a16:creationId xmlns:a16="http://schemas.microsoft.com/office/drawing/2014/main" id="{B4379F95-9333-4AE5-A189-04C6BBBBADFB}"/>
              </a:ext>
            </a:extLst>
          </p:cNvPr>
          <p:cNvPicPr>
            <a:picLocks noChangeAspect="1"/>
          </p:cNvPicPr>
          <p:nvPr/>
        </p:nvPicPr>
        <p:blipFill>
          <a:blip r:embed="rId2"/>
          <a:stretch>
            <a:fillRect/>
          </a:stretch>
        </p:blipFill>
        <p:spPr>
          <a:xfrm>
            <a:off x="843975" y="682426"/>
            <a:ext cx="4723809" cy="2285714"/>
          </a:xfrm>
          <a:prstGeom prst="rect">
            <a:avLst/>
          </a:prstGeom>
        </p:spPr>
      </p:pic>
      <p:sp>
        <p:nvSpPr>
          <p:cNvPr id="6" name="Slide Number Placeholder 5">
            <a:extLst>
              <a:ext uri="{FF2B5EF4-FFF2-40B4-BE49-F238E27FC236}">
                <a16:creationId xmlns:a16="http://schemas.microsoft.com/office/drawing/2014/main" id="{504024DD-E6AA-43B3-A5AD-95BC285C132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Date Placeholder 6">
            <a:extLst>
              <a:ext uri="{FF2B5EF4-FFF2-40B4-BE49-F238E27FC236}">
                <a16:creationId xmlns:a16="http://schemas.microsoft.com/office/drawing/2014/main" id="{47932512-0DA3-4251-8B86-AB673628CE33}"/>
              </a:ext>
            </a:extLst>
          </p:cNvPr>
          <p:cNvSpPr>
            <a:spLocks noGrp="1"/>
          </p:cNvSpPr>
          <p:nvPr>
            <p:ph type="dt" sz="half" idx="10"/>
          </p:nvPr>
        </p:nvSpPr>
        <p:spPr>
          <a:xfrm>
            <a:off x="9741878" y="5735684"/>
            <a:ext cx="1447329" cy="375137"/>
          </a:xfrm>
        </p:spPr>
        <p:txBody>
          <a:bodyPr/>
          <a:lstStyle/>
          <a:p>
            <a:pPr algn="r"/>
            <a:r>
              <a:rPr lang="en-US" sz="1600" dirty="0">
                <a:solidFill>
                  <a:schemeClr val="accent5">
                    <a:lumMod val="40000"/>
                    <a:lumOff val="60000"/>
                  </a:schemeClr>
                </a:solidFill>
                <a:latin typeface="Carbon Block" panose="00000400000000000000" pitchFamily="2" charset="0"/>
              </a:rPr>
              <a:t>10/21/2022</a:t>
            </a:r>
          </a:p>
        </p:txBody>
      </p:sp>
      <p:sp>
        <p:nvSpPr>
          <p:cNvPr id="4" name="TextBox 3"/>
          <p:cNvSpPr txBox="1"/>
          <p:nvPr/>
        </p:nvSpPr>
        <p:spPr>
          <a:xfrm>
            <a:off x="6928339" y="4441583"/>
            <a:ext cx="4545623" cy="461665"/>
          </a:xfrm>
          <a:prstGeom prst="rect">
            <a:avLst/>
          </a:prstGeom>
          <a:noFill/>
        </p:spPr>
        <p:txBody>
          <a:bodyPr wrap="square" rtlCol="0">
            <a:spAutoFit/>
          </a:bodyPr>
          <a:lstStyle/>
          <a:p>
            <a:r>
              <a:rPr lang="en-US" sz="2400" dirty="0">
                <a:latin typeface="AR HERMANN" panose="02000000000000000000" pitchFamily="2" charset="0"/>
              </a:rPr>
              <a:t>Evolution of the Hotspot</a:t>
            </a:r>
          </a:p>
        </p:txBody>
      </p:sp>
      <p:sp>
        <p:nvSpPr>
          <p:cNvPr id="8" name="TextBox 7">
            <a:extLst>
              <a:ext uri="{FF2B5EF4-FFF2-40B4-BE49-F238E27FC236}">
                <a16:creationId xmlns:a16="http://schemas.microsoft.com/office/drawing/2014/main" id="{8A32985D-DA3C-4E7A-98B0-37D4DF4E903D}"/>
              </a:ext>
            </a:extLst>
          </p:cNvPr>
          <p:cNvSpPr txBox="1"/>
          <p:nvPr/>
        </p:nvSpPr>
        <p:spPr>
          <a:xfrm>
            <a:off x="6907825" y="5164801"/>
            <a:ext cx="4700242" cy="369332"/>
          </a:xfrm>
          <a:prstGeom prst="rect">
            <a:avLst/>
          </a:prstGeom>
          <a:noFill/>
        </p:spPr>
        <p:txBody>
          <a:bodyPr wrap="square" rtlCol="0">
            <a:spAutoFit/>
          </a:bodyPr>
          <a:lstStyle/>
          <a:p>
            <a:r>
              <a:rPr lang="en-US" dirty="0"/>
              <a:t>Presentation by Ron Matusek – WA6TQH</a:t>
            </a:r>
          </a:p>
        </p:txBody>
      </p:sp>
    </p:spTree>
    <p:extLst>
      <p:ext uri="{BB962C8B-B14F-4D97-AF65-F5344CB8AC3E}">
        <p14:creationId xmlns:p14="http://schemas.microsoft.com/office/powerpoint/2010/main" val="95663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13A3-3594-42D6-8FA6-BD18176EFFF6}"/>
              </a:ext>
            </a:extLst>
          </p:cNvPr>
          <p:cNvSpPr>
            <a:spLocks noGrp="1"/>
          </p:cNvSpPr>
          <p:nvPr>
            <p:ph type="title"/>
          </p:nvPr>
        </p:nvSpPr>
        <p:spPr>
          <a:xfrm>
            <a:off x="1100849" y="1063416"/>
            <a:ext cx="8825659" cy="1379755"/>
          </a:xfrm>
        </p:spPr>
        <p:txBody>
          <a:bodyPr/>
          <a:lstStyle/>
          <a:p>
            <a:pPr algn="ctr"/>
            <a:r>
              <a:rPr lang="en-US" dirty="0" err="1">
                <a:solidFill>
                  <a:srgbClr val="FFFF00"/>
                </a:solidFill>
              </a:rPr>
              <a:t>Anytone</a:t>
            </a:r>
            <a:r>
              <a:rPr lang="en-US" dirty="0">
                <a:solidFill>
                  <a:srgbClr val="FFFF00"/>
                </a:solidFill>
              </a:rPr>
              <a:t> D878UVII</a:t>
            </a:r>
            <a:br>
              <a:rPr lang="en-US" dirty="0">
                <a:solidFill>
                  <a:srgbClr val="FFFF00"/>
                </a:solidFill>
              </a:rPr>
            </a:br>
            <a:r>
              <a:rPr lang="en-US" sz="2400" dirty="0">
                <a:solidFill>
                  <a:srgbClr val="FFFF00"/>
                </a:solidFill>
              </a:rPr>
              <a:t>W/Optional Blue Tooth</a:t>
            </a:r>
          </a:p>
        </p:txBody>
      </p:sp>
      <p:sp>
        <p:nvSpPr>
          <p:cNvPr id="4" name="Slide Number Placeholder 3">
            <a:extLst>
              <a:ext uri="{FF2B5EF4-FFF2-40B4-BE49-F238E27FC236}">
                <a16:creationId xmlns:a16="http://schemas.microsoft.com/office/drawing/2014/main" id="{91123A15-4BDF-42EF-AC54-A63D6A510D2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Picture 5" descr="A close up of electronics&#10;&#10;Description automatically generated">
            <a:extLst>
              <a:ext uri="{FF2B5EF4-FFF2-40B4-BE49-F238E27FC236}">
                <a16:creationId xmlns:a16="http://schemas.microsoft.com/office/drawing/2014/main" id="{D8EE92AF-C049-4149-AD11-030AC96C9742}"/>
              </a:ext>
            </a:extLst>
          </p:cNvPr>
          <p:cNvPicPr>
            <a:picLocks noChangeAspect="1"/>
          </p:cNvPicPr>
          <p:nvPr/>
        </p:nvPicPr>
        <p:blipFill>
          <a:blip r:embed="rId2"/>
          <a:stretch>
            <a:fillRect/>
          </a:stretch>
        </p:blipFill>
        <p:spPr>
          <a:xfrm>
            <a:off x="8279326" y="3372399"/>
            <a:ext cx="2911413" cy="3300922"/>
          </a:xfrm>
          <a:prstGeom prst="rect">
            <a:avLst/>
          </a:prstGeom>
        </p:spPr>
      </p:pic>
      <p:sp>
        <p:nvSpPr>
          <p:cNvPr id="10" name="Rectangle 9">
            <a:extLst>
              <a:ext uri="{FF2B5EF4-FFF2-40B4-BE49-F238E27FC236}">
                <a16:creationId xmlns:a16="http://schemas.microsoft.com/office/drawing/2014/main" id="{45A48CA4-335E-4489-9757-3AA6078567DD}"/>
              </a:ext>
            </a:extLst>
          </p:cNvPr>
          <p:cNvSpPr/>
          <p:nvPr/>
        </p:nvSpPr>
        <p:spPr>
          <a:xfrm>
            <a:off x="404387" y="3314700"/>
            <a:ext cx="7571715" cy="3416320"/>
          </a:xfrm>
          <a:prstGeom prst="rect">
            <a:avLst/>
          </a:prstGeom>
        </p:spPr>
        <p:txBody>
          <a:bodyPr wrap="square">
            <a:spAutoFit/>
          </a:bodyPr>
          <a:lstStyle/>
          <a:p>
            <a:pPr>
              <a:buFont typeface="Arial" panose="020B0604020202020204" pitchFamily="34" charset="0"/>
              <a:buChar char="•"/>
            </a:pPr>
            <a:r>
              <a:rPr lang="en-US" b="1" dirty="0">
                <a:latin typeface="Times New Roman" panose="02020603050405020304" pitchFamily="18" charset="0"/>
              </a:rPr>
              <a:t>VHF/UHF DUAL BAND</a:t>
            </a:r>
            <a:r>
              <a:rPr lang="en-US" dirty="0">
                <a:latin typeface="Times New Roman" panose="02020603050405020304" pitchFamily="18" charset="0"/>
              </a:rPr>
              <a:t>: Features both </a:t>
            </a:r>
            <a:r>
              <a:rPr lang="en-US" b="1" u="sng" dirty="0">
                <a:solidFill>
                  <a:srgbClr val="FF0000"/>
                </a:solidFill>
                <a:latin typeface="Times New Roman" panose="02020603050405020304" pitchFamily="18" charset="0"/>
              </a:rPr>
              <a:t>DMR digital and analog modes</a:t>
            </a:r>
            <a:r>
              <a:rPr lang="en-US" dirty="0">
                <a:latin typeface="Times New Roman" panose="02020603050405020304" pitchFamily="18" charset="0"/>
              </a:rPr>
              <a:t>. DMR Tier I and Tier II operation.</a:t>
            </a:r>
          </a:p>
          <a:p>
            <a:pPr>
              <a:buFont typeface="Arial" panose="020B0604020202020204" pitchFamily="34" charset="0"/>
              <a:buChar char="•"/>
            </a:pPr>
            <a:r>
              <a:rPr lang="en-US" b="1" dirty="0">
                <a:latin typeface="Times New Roman" panose="02020603050405020304" pitchFamily="18" charset="0"/>
              </a:rPr>
              <a:t>Bluetooth capabilities:</a:t>
            </a:r>
            <a:r>
              <a:rPr lang="en-US" dirty="0">
                <a:latin typeface="Times New Roman" panose="02020603050405020304" pitchFamily="18" charset="0"/>
              </a:rPr>
              <a:t> Hook up to your car, wireless speaker, or headphones, and talk hands-free with most of your Bluetooth audio devices.</a:t>
            </a:r>
          </a:p>
          <a:p>
            <a:pPr>
              <a:buFont typeface="Arial" panose="020B0604020202020204" pitchFamily="34" charset="0"/>
              <a:buChar char="•"/>
            </a:pPr>
            <a:r>
              <a:rPr lang="en-US" dirty="0">
                <a:latin typeface="Times New Roman" panose="02020603050405020304" pitchFamily="18" charset="0"/>
              </a:rPr>
              <a:t>Over 24 hours of talk time on </a:t>
            </a:r>
            <a:r>
              <a:rPr lang="en-US" b="1" dirty="0">
                <a:latin typeface="Times New Roman" panose="02020603050405020304" pitchFamily="18" charset="0"/>
              </a:rPr>
              <a:t>Bluetooth PTT button</a:t>
            </a:r>
            <a:endParaRPr lang="en-US" dirty="0">
              <a:latin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rPr>
              <a:t>Massive Memory: </a:t>
            </a:r>
            <a:r>
              <a:rPr lang="en-US" dirty="0">
                <a:latin typeface="Times New Roman" panose="02020603050405020304" pitchFamily="18" charset="0"/>
              </a:rPr>
              <a:t>4,000 Memory Channels, 10,000 DMR Talk Groups, 200,000 Digital Contacts, 250 zones, up to 250 channels per zone.</a:t>
            </a:r>
          </a:p>
          <a:p>
            <a:pPr>
              <a:buFont typeface="Arial" panose="020B0604020202020204" pitchFamily="34" charset="0"/>
              <a:buChar char="•"/>
            </a:pPr>
            <a:r>
              <a:rPr lang="en-US" b="1" dirty="0">
                <a:latin typeface="Times New Roman" panose="02020603050405020304" pitchFamily="18" charset="0"/>
              </a:rPr>
              <a:t>High Power Output </a:t>
            </a:r>
            <a:r>
              <a:rPr lang="en-US" dirty="0">
                <a:latin typeface="Times New Roman" panose="02020603050405020304" pitchFamily="18" charset="0"/>
              </a:rPr>
              <a:t>- 6.0W, 4.0W, 2.5W, 1.0W selectable TX power output</a:t>
            </a:r>
          </a:p>
          <a:p>
            <a:pPr>
              <a:buFont typeface="Arial" panose="020B0604020202020204" pitchFamily="34" charset="0"/>
              <a:buChar char="•"/>
            </a:pPr>
            <a:r>
              <a:rPr lang="en-US" dirty="0">
                <a:latin typeface="Times New Roman" panose="02020603050405020304" pitchFamily="18" charset="0"/>
              </a:rPr>
              <a:t>136-174 / 400-480 MHz RX/TX</a:t>
            </a:r>
          </a:p>
          <a:p>
            <a:pPr>
              <a:buFont typeface="Arial" panose="020B0604020202020204" pitchFamily="34" charset="0"/>
              <a:buChar char="•"/>
            </a:pPr>
            <a:r>
              <a:rPr lang="en-US" dirty="0">
                <a:latin typeface="Times New Roman" panose="02020603050405020304" pitchFamily="18" charset="0"/>
              </a:rPr>
              <a:t>Up to 35 hours between charges with the supplied </a:t>
            </a:r>
            <a:r>
              <a:rPr lang="en-US" b="1" dirty="0">
                <a:latin typeface="Times New Roman" panose="02020603050405020304" pitchFamily="18" charset="0"/>
              </a:rPr>
              <a:t>3100 </a:t>
            </a:r>
            <a:r>
              <a:rPr lang="en-US" b="1" dirty="0" err="1">
                <a:latin typeface="Times New Roman" panose="02020603050405020304" pitchFamily="18" charset="0"/>
              </a:rPr>
              <a:t>mAh</a:t>
            </a:r>
            <a:r>
              <a:rPr lang="en-US" b="1" dirty="0">
                <a:latin typeface="Times New Roman" panose="02020603050405020304" pitchFamily="18" charset="0"/>
              </a:rPr>
              <a:t> lithium-ion battery</a:t>
            </a:r>
            <a:endParaRPr lang="en-US" dirty="0">
              <a:latin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rPr>
              <a:t>Bandwidth 12.5 / 25.0 kHz Analog, and 12.5 kHz DMR Import/Export</a:t>
            </a:r>
          </a:p>
        </p:txBody>
      </p:sp>
      <p:sp>
        <p:nvSpPr>
          <p:cNvPr id="3" name="TextBox 2">
            <a:extLst>
              <a:ext uri="{FF2B5EF4-FFF2-40B4-BE49-F238E27FC236}">
                <a16:creationId xmlns:a16="http://schemas.microsoft.com/office/drawing/2014/main" id="{F5E82B19-5CB6-CE64-30B7-71C971EE46A1}"/>
              </a:ext>
            </a:extLst>
          </p:cNvPr>
          <p:cNvSpPr txBox="1"/>
          <p:nvPr/>
        </p:nvSpPr>
        <p:spPr>
          <a:xfrm>
            <a:off x="8279326" y="3773009"/>
            <a:ext cx="1091953" cy="369332"/>
          </a:xfrm>
          <a:prstGeom prst="rect">
            <a:avLst/>
          </a:prstGeom>
          <a:noFill/>
        </p:spPr>
        <p:txBody>
          <a:bodyPr wrap="square" rtlCol="0">
            <a:spAutoFit/>
          </a:bodyPr>
          <a:lstStyle/>
          <a:p>
            <a:r>
              <a:rPr lang="en-US" dirty="0">
                <a:solidFill>
                  <a:schemeClr val="bg1"/>
                </a:solidFill>
              </a:rPr>
              <a:t>$314.99</a:t>
            </a:r>
          </a:p>
        </p:txBody>
      </p:sp>
    </p:spTree>
    <p:extLst>
      <p:ext uri="{BB962C8B-B14F-4D97-AF65-F5344CB8AC3E}">
        <p14:creationId xmlns:p14="http://schemas.microsoft.com/office/powerpoint/2010/main" val="46751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8266-44DC-BBE4-6240-9DABFFD3F49B}"/>
              </a:ext>
            </a:extLst>
          </p:cNvPr>
          <p:cNvSpPr>
            <a:spLocks noGrp="1"/>
          </p:cNvSpPr>
          <p:nvPr>
            <p:ph type="title"/>
          </p:nvPr>
        </p:nvSpPr>
        <p:spPr/>
        <p:txBody>
          <a:bodyPr/>
          <a:lstStyle/>
          <a:p>
            <a:pPr algn="ctr"/>
            <a:r>
              <a:rPr lang="en-US" dirty="0">
                <a:solidFill>
                  <a:srgbClr val="FFFF00"/>
                </a:solidFill>
              </a:rPr>
              <a:t>Shari </a:t>
            </a:r>
            <a:r>
              <a:rPr lang="en-US" dirty="0" err="1">
                <a:solidFill>
                  <a:srgbClr val="FFFF00"/>
                </a:solidFill>
              </a:rPr>
              <a:t>PiHatU</a:t>
            </a:r>
            <a:br>
              <a:rPr lang="en-US" dirty="0">
                <a:solidFill>
                  <a:srgbClr val="FFFF00"/>
                </a:solidFill>
              </a:rPr>
            </a:br>
            <a:r>
              <a:rPr lang="en-US" sz="1800" b="1" dirty="0">
                <a:solidFill>
                  <a:schemeClr val="tx1"/>
                </a:solidFill>
              </a:rPr>
              <a:t>UHF</a:t>
            </a:r>
            <a:r>
              <a:rPr lang="en-US" sz="1800" dirty="0">
                <a:solidFill>
                  <a:srgbClr val="FFFF00"/>
                </a:solidFill>
              </a:rPr>
              <a:t> or VHF Interface</a:t>
            </a:r>
            <a:br>
              <a:rPr lang="en-US" sz="2400" dirty="0">
                <a:solidFill>
                  <a:srgbClr val="FFFF00"/>
                </a:solidFill>
              </a:rPr>
            </a:br>
            <a:r>
              <a:rPr lang="en-US" sz="1800" dirty="0">
                <a:solidFill>
                  <a:srgbClr val="FFFF00"/>
                </a:solidFill>
              </a:rPr>
              <a:t>Assembled Shari </a:t>
            </a:r>
            <a:r>
              <a:rPr lang="en-US" sz="1800" dirty="0" err="1">
                <a:solidFill>
                  <a:srgbClr val="FFFF00"/>
                </a:solidFill>
              </a:rPr>
              <a:t>PiHatU</a:t>
            </a:r>
            <a:r>
              <a:rPr lang="en-US" sz="1800" dirty="0">
                <a:solidFill>
                  <a:srgbClr val="FFFF00"/>
                </a:solidFill>
              </a:rPr>
              <a:t> with optional Fan</a:t>
            </a:r>
          </a:p>
        </p:txBody>
      </p:sp>
      <p:sp>
        <p:nvSpPr>
          <p:cNvPr id="4" name="Slide Number Placeholder 3">
            <a:extLst>
              <a:ext uri="{FF2B5EF4-FFF2-40B4-BE49-F238E27FC236}">
                <a16:creationId xmlns:a16="http://schemas.microsoft.com/office/drawing/2014/main" id="{54DC3402-DFA3-5BD9-F109-0D4D2D16268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026" name="ABCE35BC-D4E6-4482-B091-82F196ED15FD" descr="IMG_2020.jpg">
            <a:extLst>
              <a:ext uri="{FF2B5EF4-FFF2-40B4-BE49-F238E27FC236}">
                <a16:creationId xmlns:a16="http://schemas.microsoft.com/office/drawing/2014/main" id="{9F49761D-FB6F-ACA5-4902-A22B534E5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355" y="2472756"/>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E83455A2-F8E4-46EE-A18B-808FD2263D9C" descr="IMG_2021.jpg">
            <a:extLst>
              <a:ext uri="{FF2B5EF4-FFF2-40B4-BE49-F238E27FC236}">
                <a16:creationId xmlns:a16="http://schemas.microsoft.com/office/drawing/2014/main" id="{10823149-90AE-F1C8-3101-3541D6F9E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893" y="2392857"/>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B09A86-B644-4625-1164-A344D76D7A79}"/>
              </a:ext>
            </a:extLst>
          </p:cNvPr>
          <p:cNvSpPr txBox="1"/>
          <p:nvPr/>
        </p:nvSpPr>
        <p:spPr>
          <a:xfrm>
            <a:off x="1014273" y="5602276"/>
            <a:ext cx="9954524" cy="923330"/>
          </a:xfrm>
          <a:prstGeom prst="rect">
            <a:avLst/>
          </a:prstGeom>
          <a:noFill/>
        </p:spPr>
        <p:txBody>
          <a:bodyPr wrap="square">
            <a:spAutoFit/>
          </a:bodyPr>
          <a:lstStyle/>
          <a:p>
            <a:r>
              <a:rPr lang="en-US" i="0" dirty="0">
                <a:solidFill>
                  <a:schemeClr val="tx2"/>
                </a:solidFill>
                <a:effectLst/>
                <a:latin typeface="Times New Roman" panose="02020603050405020304" pitchFamily="18" charset="0"/>
                <a:cs typeface="Times New Roman" panose="02020603050405020304" pitchFamily="18" charset="0"/>
              </a:rPr>
              <a:t>This Pi Hat contains an SA818 Radio module to allow RF to the ALLSTAR network through a raspberry pi-4. </a:t>
            </a:r>
            <a:r>
              <a:rPr lang="en-US" i="0" dirty="0">
                <a:solidFill>
                  <a:schemeClr val="tx2"/>
                </a:solidFill>
                <a:effectLst/>
                <a:latin typeface="NonBreakingSpaceOverride"/>
              </a:rPr>
              <a:t>Building project for the Shari Pi-4U Allstar node and the </a:t>
            </a:r>
            <a:r>
              <a:rPr lang="en-US" i="0" dirty="0" err="1">
                <a:solidFill>
                  <a:schemeClr val="tx2"/>
                </a:solidFill>
                <a:effectLst/>
                <a:latin typeface="NonBreakingSpaceOverride"/>
              </a:rPr>
              <a:t>PiHat</a:t>
            </a:r>
            <a:r>
              <a:rPr lang="en-US" i="0" dirty="0">
                <a:solidFill>
                  <a:schemeClr val="tx2"/>
                </a:solidFill>
                <a:effectLst/>
                <a:latin typeface="NonBreakingSpaceOverride"/>
              </a:rPr>
              <a:t> node for the Raspberry Pi-4. Purchased from </a:t>
            </a:r>
            <a:r>
              <a:rPr lang="en-US" i="0" u="sng" dirty="0">
                <a:solidFill>
                  <a:schemeClr val="tx2"/>
                </a:solidFill>
                <a:effectLst/>
                <a:latin typeface="NonBreakingSpaceOverride"/>
                <a:hlinkClick r:id="rId4">
                  <a:extLst>
                    <a:ext uri="{A12FA001-AC4F-418D-AE19-62706E023703}">
                      <ahyp:hlinkClr xmlns:ahyp="http://schemas.microsoft.com/office/drawing/2018/hyperlinkcolor" val="tx"/>
                    </a:ext>
                  </a:extLst>
                </a:hlinkClick>
              </a:rPr>
              <a:t>www.hamprojects.info</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69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F34C34-F492-326F-3BBF-5D535C81EAF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8" name="Picture 7">
            <a:extLst>
              <a:ext uri="{FF2B5EF4-FFF2-40B4-BE49-F238E27FC236}">
                <a16:creationId xmlns:a16="http://schemas.microsoft.com/office/drawing/2014/main" id="{B9E50790-200B-981F-4767-E9A5EFED0FB5}"/>
              </a:ext>
            </a:extLst>
          </p:cNvPr>
          <p:cNvPicPr>
            <a:picLocks noChangeAspect="1"/>
          </p:cNvPicPr>
          <p:nvPr/>
        </p:nvPicPr>
        <p:blipFill>
          <a:blip r:embed="rId2"/>
          <a:stretch>
            <a:fillRect/>
          </a:stretch>
        </p:blipFill>
        <p:spPr>
          <a:xfrm>
            <a:off x="375822" y="679572"/>
            <a:ext cx="4268635" cy="2930518"/>
          </a:xfrm>
          <a:prstGeom prst="rect">
            <a:avLst/>
          </a:prstGeom>
        </p:spPr>
      </p:pic>
      <p:sp>
        <p:nvSpPr>
          <p:cNvPr id="10" name="TextBox 9">
            <a:extLst>
              <a:ext uri="{FF2B5EF4-FFF2-40B4-BE49-F238E27FC236}">
                <a16:creationId xmlns:a16="http://schemas.microsoft.com/office/drawing/2014/main" id="{36785C74-6103-9009-2622-32F814561669}"/>
              </a:ext>
            </a:extLst>
          </p:cNvPr>
          <p:cNvSpPr txBox="1"/>
          <p:nvPr/>
        </p:nvSpPr>
        <p:spPr>
          <a:xfrm>
            <a:off x="4973714" y="3976948"/>
            <a:ext cx="6094520" cy="2585323"/>
          </a:xfrm>
          <a:prstGeom prst="rect">
            <a:avLst/>
          </a:prstGeom>
          <a:noFill/>
        </p:spPr>
        <p:txBody>
          <a:bodyPr wrap="square">
            <a:spAutoFit/>
          </a:bodyPr>
          <a:lstStyle/>
          <a:p>
            <a:r>
              <a:rPr lang="nb-NO" sz="1800" dirty="0">
                <a:solidFill>
                  <a:srgbClr val="FFFF00"/>
                </a:solidFill>
              </a:rPr>
              <a:t>SHARI (SA818 Ham Allstar Radio Interface)</a:t>
            </a:r>
            <a:br>
              <a:rPr lang="nb-NO" sz="1800" dirty="0">
                <a:solidFill>
                  <a:srgbClr val="FFFF00"/>
                </a:solidFill>
              </a:rPr>
            </a:br>
            <a:r>
              <a:rPr lang="nb-NO" sz="1800" b="1" dirty="0">
                <a:solidFill>
                  <a:schemeClr val="tx1"/>
                </a:solidFill>
              </a:rPr>
              <a:t>UHF</a:t>
            </a:r>
            <a:r>
              <a:rPr lang="nb-NO" sz="1800" dirty="0">
                <a:solidFill>
                  <a:srgbClr val="FFFF00"/>
                </a:solidFill>
              </a:rPr>
              <a:t> or VHF Interface</a:t>
            </a:r>
            <a:endParaRPr lang="en-US" sz="1800" i="0" dirty="0">
              <a:solidFill>
                <a:schemeClr val="tx1">
                  <a:lumMod val="95000"/>
                </a:schemeClr>
              </a:solidFill>
              <a:effectLst/>
              <a:latin typeface="Times New Roman" panose="02020603050405020304" pitchFamily="18" charset="0"/>
              <a:cs typeface="Times New Roman" panose="02020603050405020304" pitchFamily="18" charset="0"/>
            </a:endParaRPr>
          </a:p>
          <a:p>
            <a:endParaRPr lang="en-US" dirty="0">
              <a:solidFill>
                <a:schemeClr val="tx1">
                  <a:lumMod val="95000"/>
                </a:schemeClr>
              </a:solidFill>
              <a:latin typeface="Times New Roman" panose="02020603050405020304" pitchFamily="18" charset="0"/>
              <a:cs typeface="Times New Roman" panose="02020603050405020304" pitchFamily="18" charset="0"/>
            </a:endParaRPr>
          </a:p>
          <a:p>
            <a:r>
              <a:rPr lang="en-US" sz="1800" i="0" dirty="0">
                <a:solidFill>
                  <a:schemeClr val="tx1">
                    <a:lumMod val="95000"/>
                  </a:schemeClr>
                </a:solidFill>
                <a:effectLst/>
                <a:latin typeface="Times New Roman" panose="02020603050405020304" pitchFamily="18" charset="0"/>
                <a:cs typeface="Times New Roman" panose="02020603050405020304" pitchFamily="18" charset="0"/>
              </a:rPr>
              <a:t>SHARI (SA818 Ham Allstar Radio Interface) </a:t>
            </a:r>
            <a:r>
              <a:rPr lang="en-US" sz="1800" i="0" dirty="0" err="1">
                <a:solidFill>
                  <a:schemeClr val="tx1">
                    <a:lumMod val="95000"/>
                  </a:schemeClr>
                </a:solidFill>
                <a:effectLst/>
                <a:latin typeface="Times New Roman" panose="02020603050405020304" pitchFamily="18" charset="0"/>
                <a:cs typeface="Times New Roman" panose="02020603050405020304" pitchFamily="18" charset="0"/>
              </a:rPr>
              <a:t>PiHat</a:t>
            </a:r>
            <a:r>
              <a:rPr lang="en-US" sz="1800" i="0" dirty="0">
                <a:solidFill>
                  <a:schemeClr val="tx1">
                    <a:lumMod val="95000"/>
                  </a:schemeClr>
                </a:solidFill>
                <a:effectLst/>
                <a:latin typeface="Times New Roman" panose="02020603050405020304" pitchFamily="18" charset="0"/>
                <a:cs typeface="Times New Roman" panose="02020603050405020304" pitchFamily="18" charset="0"/>
              </a:rPr>
              <a:t> is a ham construction project designed by N8AR that implements a Raspberry Pi hosted Allstar node in single Neo enclosure using a </a:t>
            </a:r>
            <a:r>
              <a:rPr lang="en-US" sz="1800" i="0" dirty="0" err="1">
                <a:solidFill>
                  <a:schemeClr val="tx1">
                    <a:lumMod val="95000"/>
                  </a:schemeClr>
                </a:solidFill>
                <a:effectLst/>
                <a:latin typeface="Times New Roman" panose="02020603050405020304" pitchFamily="18" charset="0"/>
                <a:cs typeface="Times New Roman" panose="02020603050405020304" pitchFamily="18" charset="0"/>
              </a:rPr>
              <a:t>NiceRF</a:t>
            </a:r>
            <a:r>
              <a:rPr lang="en-US" sz="1800" i="0" dirty="0">
                <a:solidFill>
                  <a:schemeClr val="tx1">
                    <a:lumMod val="95000"/>
                  </a:schemeClr>
                </a:solidFill>
                <a:effectLst/>
                <a:latin typeface="Times New Roman" panose="02020603050405020304" pitchFamily="18" charset="0"/>
                <a:cs typeface="Times New Roman" panose="02020603050405020304" pitchFamily="18" charset="0"/>
              </a:rPr>
              <a:t> SA818 embedded UHF (420 – 450 MHz) or VHF (144-148 MHz) radio module. SHARI </a:t>
            </a:r>
            <a:r>
              <a:rPr lang="en-US" sz="1800" i="0" dirty="0" err="1">
                <a:solidFill>
                  <a:schemeClr val="tx1">
                    <a:lumMod val="95000"/>
                  </a:schemeClr>
                </a:solidFill>
                <a:effectLst/>
                <a:latin typeface="Times New Roman" panose="02020603050405020304" pitchFamily="18" charset="0"/>
                <a:cs typeface="Times New Roman" panose="02020603050405020304" pitchFamily="18" charset="0"/>
              </a:rPr>
              <a:t>PiHat</a:t>
            </a:r>
            <a:r>
              <a:rPr lang="en-US" sz="1800" i="0" dirty="0">
                <a:solidFill>
                  <a:schemeClr val="tx1">
                    <a:lumMod val="95000"/>
                  </a:schemeClr>
                </a:solidFill>
                <a:effectLst/>
                <a:latin typeface="Times New Roman" panose="02020603050405020304" pitchFamily="18" charset="0"/>
                <a:cs typeface="Times New Roman" panose="02020603050405020304" pitchFamily="18" charset="0"/>
              </a:rPr>
              <a:t> is designed as a kit.</a:t>
            </a:r>
            <a:endParaRPr lang="en-US" sz="1800" dirty="0">
              <a:solidFill>
                <a:schemeClr val="tx1">
                  <a:lumMod val="95000"/>
                </a:schemeClr>
              </a:solidFill>
              <a:latin typeface="Times New Roman" panose="02020603050405020304" pitchFamily="18" charset="0"/>
              <a:cs typeface="Times New Roman" panose="02020603050405020304" pitchFamily="18" charset="0"/>
            </a:endParaRPr>
          </a:p>
        </p:txBody>
      </p:sp>
      <p:pic>
        <p:nvPicPr>
          <p:cNvPr id="5" name="Picture 4" descr="A picture containing electronics&#10;&#10;Description automatically generated">
            <a:extLst>
              <a:ext uri="{FF2B5EF4-FFF2-40B4-BE49-F238E27FC236}">
                <a16:creationId xmlns:a16="http://schemas.microsoft.com/office/drawing/2014/main" id="{2E5138CF-B793-E76C-2333-DFDEBEB09BA8}"/>
              </a:ext>
            </a:extLst>
          </p:cNvPr>
          <p:cNvPicPr>
            <a:picLocks noChangeAspect="1"/>
          </p:cNvPicPr>
          <p:nvPr/>
        </p:nvPicPr>
        <p:blipFill>
          <a:blip r:embed="rId3"/>
          <a:stretch>
            <a:fillRect/>
          </a:stretch>
        </p:blipFill>
        <p:spPr>
          <a:xfrm>
            <a:off x="5327079" y="679572"/>
            <a:ext cx="3825799" cy="2954035"/>
          </a:xfrm>
          <a:prstGeom prst="rect">
            <a:avLst/>
          </a:prstGeom>
        </p:spPr>
      </p:pic>
      <p:pic>
        <p:nvPicPr>
          <p:cNvPr id="9" name="Picture 8" descr="A picture containing text, electronics&#10;&#10;Description automatically generated">
            <a:extLst>
              <a:ext uri="{FF2B5EF4-FFF2-40B4-BE49-F238E27FC236}">
                <a16:creationId xmlns:a16="http://schemas.microsoft.com/office/drawing/2014/main" id="{95FC49F5-A8CC-A670-58B6-97561EE2265B}"/>
              </a:ext>
            </a:extLst>
          </p:cNvPr>
          <p:cNvPicPr>
            <a:picLocks noChangeAspect="1"/>
          </p:cNvPicPr>
          <p:nvPr/>
        </p:nvPicPr>
        <p:blipFill>
          <a:blip r:embed="rId4"/>
          <a:stretch>
            <a:fillRect/>
          </a:stretch>
        </p:blipFill>
        <p:spPr>
          <a:xfrm>
            <a:off x="375822" y="3813529"/>
            <a:ext cx="4555741" cy="2482523"/>
          </a:xfrm>
          <a:prstGeom prst="rect">
            <a:avLst/>
          </a:prstGeom>
        </p:spPr>
      </p:pic>
      <p:sp>
        <p:nvSpPr>
          <p:cNvPr id="11" name="TextBox 10">
            <a:extLst>
              <a:ext uri="{FF2B5EF4-FFF2-40B4-BE49-F238E27FC236}">
                <a16:creationId xmlns:a16="http://schemas.microsoft.com/office/drawing/2014/main" id="{022FDDA7-F07A-7EB3-C28D-BB80B553A2A2}"/>
              </a:ext>
            </a:extLst>
          </p:cNvPr>
          <p:cNvSpPr txBox="1"/>
          <p:nvPr/>
        </p:nvSpPr>
        <p:spPr>
          <a:xfrm>
            <a:off x="9303798" y="1953087"/>
            <a:ext cx="2663301" cy="1569660"/>
          </a:xfrm>
          <a:prstGeom prst="rect">
            <a:avLst/>
          </a:prstGeom>
          <a:noFill/>
        </p:spPr>
        <p:txBody>
          <a:bodyPr wrap="square" rtlCol="0">
            <a:spAutoFit/>
          </a:bodyPr>
          <a:lstStyle/>
          <a:p>
            <a:r>
              <a:rPr lang="en-US" dirty="0"/>
              <a:t>Kit: $84.00</a:t>
            </a:r>
          </a:p>
          <a:p>
            <a:r>
              <a:rPr lang="en-US" sz="1400" dirty="0"/>
              <a:t>Purchaser provides Pi-4</a:t>
            </a:r>
          </a:p>
          <a:p>
            <a:r>
              <a:rPr lang="en-US" sz="1400" dirty="0"/>
              <a:t>Fan Extra see Amazon</a:t>
            </a:r>
          </a:p>
          <a:p>
            <a:endParaRPr lang="en-US" dirty="0"/>
          </a:p>
          <a:p>
            <a:r>
              <a:rPr lang="en-US" dirty="0"/>
              <a:t>Fully Assembled: $195</a:t>
            </a:r>
          </a:p>
          <a:p>
            <a:r>
              <a:rPr lang="en-US" sz="1400" dirty="0"/>
              <a:t>Includes Pi-4 &amp; programming</a:t>
            </a:r>
          </a:p>
        </p:txBody>
      </p:sp>
    </p:spTree>
    <p:extLst>
      <p:ext uri="{BB962C8B-B14F-4D97-AF65-F5344CB8AC3E}">
        <p14:creationId xmlns:p14="http://schemas.microsoft.com/office/powerpoint/2010/main" val="243430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BC33-FEEA-41B1-8D59-01102361BBB7}"/>
              </a:ext>
            </a:extLst>
          </p:cNvPr>
          <p:cNvSpPr>
            <a:spLocks noGrp="1"/>
          </p:cNvSpPr>
          <p:nvPr>
            <p:ph type="title"/>
          </p:nvPr>
        </p:nvSpPr>
        <p:spPr>
          <a:xfrm>
            <a:off x="700432" y="679572"/>
            <a:ext cx="9404723" cy="1122585"/>
          </a:xfrm>
        </p:spPr>
        <p:txBody>
          <a:bodyPr/>
          <a:lstStyle/>
          <a:p>
            <a:pPr algn="ctr"/>
            <a:r>
              <a:rPr lang="en-US" sz="4000" dirty="0" err="1">
                <a:solidFill>
                  <a:srgbClr val="FFFF00"/>
                </a:solidFill>
              </a:rPr>
              <a:t>ClearNode</a:t>
            </a:r>
            <a:br>
              <a:rPr lang="en-US" sz="4000" dirty="0">
                <a:solidFill>
                  <a:srgbClr val="FFFF00"/>
                </a:solidFill>
              </a:rPr>
            </a:br>
            <a:r>
              <a:rPr lang="en-US" sz="2400" dirty="0">
                <a:solidFill>
                  <a:schemeClr val="tx1"/>
                </a:solidFill>
              </a:rPr>
              <a:t>UHF</a:t>
            </a:r>
            <a:r>
              <a:rPr lang="en-US" sz="2400" dirty="0">
                <a:solidFill>
                  <a:srgbClr val="FFFF00"/>
                </a:solidFill>
              </a:rPr>
              <a:t> or VHF Digital Modes</a:t>
            </a:r>
            <a:endParaRPr lang="en-US" sz="2400" dirty="0"/>
          </a:p>
        </p:txBody>
      </p:sp>
      <p:sp>
        <p:nvSpPr>
          <p:cNvPr id="5" name="Slide Number Placeholder 4">
            <a:extLst>
              <a:ext uri="{FF2B5EF4-FFF2-40B4-BE49-F238E27FC236}">
                <a16:creationId xmlns:a16="http://schemas.microsoft.com/office/drawing/2014/main" id="{47E37B00-563E-46D6-BC81-178ED117E360}"/>
              </a:ext>
            </a:extLst>
          </p:cNvPr>
          <p:cNvSpPr>
            <a:spLocks noGrp="1"/>
          </p:cNvSpPr>
          <p:nvPr>
            <p:ph type="sldNum" sz="quarter" idx="12"/>
          </p:nvPr>
        </p:nvSpPr>
        <p:spPr/>
        <p:txBody>
          <a:bodyPr/>
          <a:lstStyle/>
          <a:p>
            <a:fld id="{FD30F97C-AAAC-4157-870F-A581BB5A66EE}" type="slidenum">
              <a:rPr lang="en-US" smtClean="0"/>
              <a:t>13</a:t>
            </a:fld>
            <a:endParaRPr lang="en-US"/>
          </a:p>
        </p:txBody>
      </p:sp>
      <p:pic>
        <p:nvPicPr>
          <p:cNvPr id="1026" name="Picture 2">
            <a:extLst>
              <a:ext uri="{FF2B5EF4-FFF2-40B4-BE49-F238E27FC236}">
                <a16:creationId xmlns:a16="http://schemas.microsoft.com/office/drawing/2014/main" id="{3424C2B1-1440-A052-0DA3-C3B49C0BD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27" y="2298376"/>
            <a:ext cx="3692825" cy="24702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1138BD-DC51-5525-1C96-2238AA0AF580}"/>
              </a:ext>
            </a:extLst>
          </p:cNvPr>
          <p:cNvSpPr txBox="1"/>
          <p:nvPr/>
        </p:nvSpPr>
        <p:spPr>
          <a:xfrm>
            <a:off x="426127" y="4920812"/>
            <a:ext cx="11203619" cy="1754326"/>
          </a:xfrm>
          <a:prstGeom prst="rect">
            <a:avLst/>
          </a:prstGeom>
          <a:noFill/>
        </p:spPr>
        <p:txBody>
          <a:bodyPr wrap="square">
            <a:spAutoFit/>
          </a:bodyPr>
          <a:lstStyle/>
          <a:p>
            <a:pPr algn="l" fontAlgn="t"/>
            <a:r>
              <a:rPr lang="en-US" i="0" dirty="0" err="1">
                <a:solidFill>
                  <a:srgbClr val="CCCCCC"/>
                </a:solidFill>
                <a:effectLst/>
                <a:latin typeface="Open Sans" panose="020B0606030504020204" pitchFamily="34" charset="0"/>
              </a:rPr>
              <a:t>ClearNode</a:t>
            </a:r>
            <a:r>
              <a:rPr lang="en-US" i="0" dirty="0">
                <a:solidFill>
                  <a:srgbClr val="CCCCCC"/>
                </a:solidFill>
                <a:effectLst/>
                <a:latin typeface="Open Sans" panose="020B0606030504020204" pitchFamily="34" charset="0"/>
              </a:rPr>
              <a:t> is a pre-configured Raspberry Pi-4 based </a:t>
            </a:r>
            <a:r>
              <a:rPr lang="en-US" i="0" dirty="0" err="1">
                <a:solidFill>
                  <a:srgbClr val="CCCCCC"/>
                </a:solidFill>
                <a:effectLst/>
                <a:latin typeface="Open Sans" panose="020B0606030504020204" pitchFamily="34" charset="0"/>
              </a:rPr>
              <a:t>AllStar</a:t>
            </a:r>
            <a:r>
              <a:rPr lang="en-US" i="0" dirty="0">
                <a:solidFill>
                  <a:srgbClr val="CCCCCC"/>
                </a:solidFill>
                <a:effectLst/>
                <a:latin typeface="Open Sans" panose="020B0606030504020204" pitchFamily="34" charset="0"/>
              </a:rPr>
              <a:t>, EchoLink &amp; Digital Modes simplex node with an integrated low power UHF (or VHF) FM radio transceiver. Digital modes now include DMR, P25, YSF, FCS and NXDN.  Available at </a:t>
            </a:r>
            <a:r>
              <a:rPr lang="en-US" i="0" dirty="0">
                <a:solidFill>
                  <a:srgbClr val="FF0000"/>
                </a:solidFill>
                <a:effectLst/>
                <a:latin typeface="Roboto" panose="02000000000000000000" pitchFamily="2" charset="0"/>
              </a:rPr>
              <a:t>www.node-ventures.com/buy-clearnode/</a:t>
            </a:r>
            <a:endParaRPr lang="en-US" i="0" dirty="0">
              <a:solidFill>
                <a:srgbClr val="FF0000"/>
              </a:solidFill>
              <a:effectLst/>
              <a:latin typeface="Open Sans" panose="020B0606030504020204" pitchFamily="34" charset="0"/>
            </a:endParaRPr>
          </a:p>
          <a:p>
            <a:pPr algn="l" fontAlgn="t"/>
            <a:r>
              <a:rPr lang="en-US" i="0" dirty="0" err="1">
                <a:solidFill>
                  <a:srgbClr val="CCCCCC"/>
                </a:solidFill>
                <a:effectLst/>
                <a:latin typeface="Open Sans" panose="020B0606030504020204" pitchFamily="34" charset="0"/>
              </a:rPr>
              <a:t>ClearNode</a:t>
            </a:r>
            <a:r>
              <a:rPr lang="en-US" i="0" dirty="0">
                <a:solidFill>
                  <a:srgbClr val="CCCCCC"/>
                </a:solidFill>
                <a:effectLst/>
                <a:latin typeface="Open Sans" panose="020B0606030504020204" pitchFamily="34" charset="0"/>
              </a:rPr>
              <a:t> includes a free companion </a:t>
            </a:r>
            <a:r>
              <a:rPr lang="en-US" i="0" dirty="0">
                <a:solidFill>
                  <a:srgbClr val="FF0000"/>
                </a:solidFill>
                <a:effectLst/>
                <a:latin typeface="Open Sans" panose="020B0606030504020204" pitchFamily="34" charset="0"/>
              </a:rPr>
              <a:t>iPhone and Android mobile app to Setup and Control your node – from anywhere you have an internet connection. </a:t>
            </a:r>
            <a:r>
              <a:rPr lang="en-US" i="0" dirty="0">
                <a:effectLst/>
                <a:latin typeface="Open Sans" panose="020B0606030504020204" pitchFamily="34" charset="0"/>
              </a:rPr>
              <a:t>Available on Google Play Store or iPhon</a:t>
            </a:r>
            <a:r>
              <a:rPr lang="en-US" dirty="0">
                <a:latin typeface="Open Sans" panose="020B0606030504020204" pitchFamily="34" charset="0"/>
              </a:rPr>
              <a:t>e App Store.</a:t>
            </a:r>
            <a:endParaRPr lang="en-US" i="0" dirty="0">
              <a:solidFill>
                <a:srgbClr val="FF0000"/>
              </a:solidFill>
              <a:effectLst/>
              <a:latin typeface="Open Sans" panose="020B0606030504020204" pitchFamily="34" charset="0"/>
            </a:endParaRPr>
          </a:p>
          <a:p>
            <a:pPr algn="l" fontAlgn="t"/>
            <a:r>
              <a:rPr lang="en-US" i="0" dirty="0">
                <a:solidFill>
                  <a:srgbClr val="CCCCCC"/>
                </a:solidFill>
                <a:effectLst/>
                <a:latin typeface="Open Sans" panose="020B0606030504020204" pitchFamily="34" charset="0"/>
              </a:rPr>
              <a:t>You can also control your node connections using </a:t>
            </a:r>
            <a:r>
              <a:rPr lang="en-US" i="0" dirty="0">
                <a:solidFill>
                  <a:srgbClr val="FF0000"/>
                </a:solidFill>
                <a:effectLst/>
                <a:latin typeface="Open Sans" panose="020B0606030504020204" pitchFamily="34" charset="0"/>
              </a:rPr>
              <a:t>DTMF commands </a:t>
            </a:r>
            <a:r>
              <a:rPr lang="en-US" i="0" dirty="0">
                <a:solidFill>
                  <a:srgbClr val="CCCCCC"/>
                </a:solidFill>
                <a:effectLst/>
                <a:latin typeface="Open Sans" panose="020B0606030504020204" pitchFamily="34" charset="0"/>
              </a:rPr>
              <a:t>from your handheld radio.</a:t>
            </a:r>
          </a:p>
        </p:txBody>
      </p:sp>
      <p:pic>
        <p:nvPicPr>
          <p:cNvPr id="2050" name="F22923A1-1262-4A6C-B8E5-5FA07A4549EF" descr="IMG_2027.jpg">
            <a:extLst>
              <a:ext uri="{FF2B5EF4-FFF2-40B4-BE49-F238E27FC236}">
                <a16:creationId xmlns:a16="http://schemas.microsoft.com/office/drawing/2014/main" id="{9346EEEC-B4A8-D9B0-A0EA-A39A0C21B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417" y="2298374"/>
            <a:ext cx="1852724" cy="247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C3BC91F-BDF0-426D-ADB5-EBED8BD91A50" descr="IMG_2028.jpg">
            <a:extLst>
              <a:ext uri="{FF2B5EF4-FFF2-40B4-BE49-F238E27FC236}">
                <a16:creationId xmlns:a16="http://schemas.microsoft.com/office/drawing/2014/main" id="{221E84D4-31BE-9A5A-B57F-09B8F8C09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474" y="2298374"/>
            <a:ext cx="2007471" cy="267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41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7BC9-1A30-52D5-4194-B69421031127}"/>
              </a:ext>
            </a:extLst>
          </p:cNvPr>
          <p:cNvSpPr>
            <a:spLocks noGrp="1"/>
          </p:cNvSpPr>
          <p:nvPr>
            <p:ph type="title"/>
          </p:nvPr>
        </p:nvSpPr>
        <p:spPr/>
        <p:txBody>
          <a:bodyPr/>
          <a:lstStyle/>
          <a:p>
            <a:pPr algn="ctr"/>
            <a:r>
              <a:rPr lang="en-US" dirty="0" err="1">
                <a:solidFill>
                  <a:srgbClr val="FFFF00"/>
                </a:solidFill>
              </a:rPr>
              <a:t>ClearNode</a:t>
            </a:r>
            <a:r>
              <a:rPr lang="en-US" dirty="0">
                <a:solidFill>
                  <a:srgbClr val="FFFF00"/>
                </a:solidFill>
              </a:rPr>
              <a:t> Optional Configuration</a:t>
            </a:r>
          </a:p>
        </p:txBody>
      </p:sp>
      <p:sp>
        <p:nvSpPr>
          <p:cNvPr id="4" name="Slide Number Placeholder 3">
            <a:extLst>
              <a:ext uri="{FF2B5EF4-FFF2-40B4-BE49-F238E27FC236}">
                <a16:creationId xmlns:a16="http://schemas.microsoft.com/office/drawing/2014/main" id="{92F064A1-CEE2-2D25-974D-FA57482A6F3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8" name="Picture 4">
            <a:extLst>
              <a:ext uri="{FF2B5EF4-FFF2-40B4-BE49-F238E27FC236}">
                <a16:creationId xmlns:a16="http://schemas.microsoft.com/office/drawing/2014/main" id="{7B3A0E22-D322-D539-87BA-66DA3B6B2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751" y="2788316"/>
            <a:ext cx="3121152" cy="2087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213BCDE-18DE-5715-EC50-6DF333BD3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161" y="2788316"/>
            <a:ext cx="3121153" cy="2087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72B06B-66C5-B7B7-7D8F-3C25A4FF7E66}"/>
              </a:ext>
            </a:extLst>
          </p:cNvPr>
          <p:cNvSpPr txBox="1"/>
          <p:nvPr/>
        </p:nvSpPr>
        <p:spPr>
          <a:xfrm>
            <a:off x="754602" y="4906958"/>
            <a:ext cx="10300712" cy="369332"/>
          </a:xfrm>
          <a:prstGeom prst="rect">
            <a:avLst/>
          </a:prstGeom>
          <a:noFill/>
        </p:spPr>
        <p:txBody>
          <a:bodyPr wrap="square" rtlCol="0">
            <a:spAutoFit/>
          </a:bodyPr>
          <a:lstStyle/>
          <a:p>
            <a:r>
              <a:rPr lang="en-US" b="1" i="0" dirty="0">
                <a:solidFill>
                  <a:srgbClr val="CCCCCC"/>
                </a:solidFill>
                <a:effectLst/>
                <a:latin typeface="Quicksand"/>
              </a:rPr>
              <a:t>	</a:t>
            </a:r>
            <a:r>
              <a:rPr lang="en-US" b="1" i="0" dirty="0" err="1">
                <a:solidFill>
                  <a:srgbClr val="CCCCCC"/>
                </a:solidFill>
                <a:effectLst/>
                <a:latin typeface="Quicksand"/>
              </a:rPr>
              <a:t>ClearRPT</a:t>
            </a:r>
            <a:r>
              <a:rPr lang="en-US" b="1" i="0" dirty="0">
                <a:solidFill>
                  <a:srgbClr val="CCCCCC"/>
                </a:solidFill>
                <a:effectLst/>
                <a:latin typeface="Quicksand"/>
              </a:rPr>
              <a:t> – Combo = $650</a:t>
            </a:r>
            <a:r>
              <a:rPr lang="en-US" dirty="0"/>
              <a:t>				</a:t>
            </a:r>
            <a:r>
              <a:rPr lang="en-US" dirty="0" err="1"/>
              <a:t>ClearNode</a:t>
            </a:r>
            <a:r>
              <a:rPr lang="en-US" dirty="0"/>
              <a:t> = $345					</a:t>
            </a:r>
            <a:r>
              <a:rPr lang="en-US" dirty="0" err="1"/>
              <a:t>ClearZero</a:t>
            </a:r>
            <a:r>
              <a:rPr lang="en-US" dirty="0"/>
              <a:t>*</a:t>
            </a:r>
          </a:p>
        </p:txBody>
      </p:sp>
      <p:pic>
        <p:nvPicPr>
          <p:cNvPr id="1032" name="Picture 8">
            <a:extLst>
              <a:ext uri="{FF2B5EF4-FFF2-40B4-BE49-F238E27FC236}">
                <a16:creationId xmlns:a16="http://schemas.microsoft.com/office/drawing/2014/main" id="{123BCA9D-CC03-0190-C1C2-E0AEB12251A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4602" y="2789044"/>
            <a:ext cx="3121152" cy="2087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37962D-7756-090B-512D-7CC8C680C700}"/>
              </a:ext>
            </a:extLst>
          </p:cNvPr>
          <p:cNvSpPr txBox="1"/>
          <p:nvPr/>
        </p:nvSpPr>
        <p:spPr>
          <a:xfrm>
            <a:off x="4927107" y="5308141"/>
            <a:ext cx="7153182" cy="1384995"/>
          </a:xfrm>
          <a:prstGeom prst="rect">
            <a:avLst/>
          </a:prstGeom>
          <a:noFill/>
        </p:spPr>
        <p:txBody>
          <a:bodyPr wrap="square">
            <a:spAutoFit/>
          </a:bodyPr>
          <a:lstStyle/>
          <a:p>
            <a:r>
              <a:rPr lang="en-US" sz="1400" b="0" i="0" dirty="0" err="1">
                <a:solidFill>
                  <a:srgbClr val="CCCCCC"/>
                </a:solidFill>
                <a:effectLst/>
                <a:latin typeface="Open Sans" panose="020B0606030504020204" pitchFamily="34" charset="0"/>
              </a:rPr>
              <a:t>ClearZero</a:t>
            </a:r>
            <a:r>
              <a:rPr lang="en-US" sz="1400" b="0" i="0" dirty="0">
                <a:solidFill>
                  <a:srgbClr val="CCCCCC"/>
                </a:solidFill>
                <a:effectLst/>
                <a:latin typeface="Open Sans" panose="020B0606030504020204" pitchFamily="34" charset="0"/>
              </a:rPr>
              <a:t> sports all the access node functionality of the original </a:t>
            </a:r>
            <a:r>
              <a:rPr lang="en-US" sz="1400" b="0" i="0" dirty="0" err="1">
                <a:solidFill>
                  <a:srgbClr val="CCCCCC"/>
                </a:solidFill>
                <a:effectLst/>
                <a:latin typeface="Open Sans" panose="020B0606030504020204" pitchFamily="34" charset="0"/>
              </a:rPr>
              <a:t>ClearNode</a:t>
            </a:r>
            <a:r>
              <a:rPr lang="en-US" sz="1400" b="0" i="0" dirty="0">
                <a:solidFill>
                  <a:srgbClr val="CCCCCC"/>
                </a:solidFill>
                <a:effectLst/>
                <a:latin typeface="Open Sans" panose="020B0606030504020204" pitchFamily="34" charset="0"/>
              </a:rPr>
              <a:t> – in a much smaller package – 3 x 1.5 x 1 inches – not much bigger than a box of matches !</a:t>
            </a:r>
          </a:p>
          <a:p>
            <a:endParaRPr lang="en-US" sz="1400" dirty="0">
              <a:solidFill>
                <a:srgbClr val="CCCCCC"/>
              </a:solidFill>
              <a:latin typeface="Open Sans" panose="020B0606030504020204" pitchFamily="34" charset="0"/>
            </a:endParaRPr>
          </a:p>
          <a:p>
            <a:r>
              <a:rPr lang="en-US" sz="1400" b="0" i="0" dirty="0">
                <a:solidFill>
                  <a:srgbClr val="CCCCCC"/>
                </a:solidFill>
                <a:effectLst/>
                <a:latin typeface="Open Sans" panose="020B0606030504020204" pitchFamily="34" charset="0"/>
              </a:rPr>
              <a:t>*It doesn’t look like there will any supply of the Raspberry Pi Zero 2 W until, at least, the 1st half of 2023 – and that’s only if the chip supply chain “recovers” within that time frame.</a:t>
            </a:r>
            <a:endParaRPr lang="en-US" sz="1400" dirty="0"/>
          </a:p>
        </p:txBody>
      </p:sp>
      <p:sp>
        <p:nvSpPr>
          <p:cNvPr id="10" name="TextBox 9">
            <a:extLst>
              <a:ext uri="{FF2B5EF4-FFF2-40B4-BE49-F238E27FC236}">
                <a16:creationId xmlns:a16="http://schemas.microsoft.com/office/drawing/2014/main" id="{8040847C-6CE9-6CD3-9C47-39DE23327B06}"/>
              </a:ext>
            </a:extLst>
          </p:cNvPr>
          <p:cNvSpPr txBox="1"/>
          <p:nvPr/>
        </p:nvSpPr>
        <p:spPr>
          <a:xfrm>
            <a:off x="284086" y="5276290"/>
            <a:ext cx="4791722" cy="1384995"/>
          </a:xfrm>
          <a:prstGeom prst="rect">
            <a:avLst/>
          </a:prstGeom>
          <a:noFill/>
        </p:spPr>
        <p:txBody>
          <a:bodyPr wrap="square">
            <a:spAutoFit/>
          </a:bodyPr>
          <a:lstStyle/>
          <a:p>
            <a:r>
              <a:rPr lang="en-US" sz="1400" b="0" i="0" dirty="0" err="1">
                <a:solidFill>
                  <a:srgbClr val="CCCCCC"/>
                </a:solidFill>
                <a:effectLst/>
                <a:latin typeface="Open Sans" panose="020B0606030504020204" pitchFamily="34" charset="0"/>
              </a:rPr>
              <a:t>ClearRPT</a:t>
            </a:r>
            <a:r>
              <a:rPr lang="en-US" sz="1400" b="0" i="0" dirty="0">
                <a:solidFill>
                  <a:srgbClr val="CCCCCC"/>
                </a:solidFill>
                <a:effectLst/>
                <a:latin typeface="Open Sans" panose="020B0606030504020204" pitchFamily="34" charset="0"/>
              </a:rPr>
              <a:t> does NOT have an embedded RF transceiver but provides electrical connections for audio in and out, PTT, SQ and numerous Raspberry Pi GPIO pins. </a:t>
            </a:r>
            <a:r>
              <a:rPr lang="en-US" sz="1400" b="0" i="0" dirty="0" err="1">
                <a:solidFill>
                  <a:srgbClr val="CCCCCC"/>
                </a:solidFill>
                <a:effectLst/>
                <a:latin typeface="Open Sans" panose="020B0606030504020204" pitchFamily="34" charset="0"/>
              </a:rPr>
              <a:t>ClearRPT</a:t>
            </a:r>
            <a:r>
              <a:rPr lang="en-US" sz="1400" b="0" i="0" dirty="0">
                <a:solidFill>
                  <a:srgbClr val="CCCCCC"/>
                </a:solidFill>
                <a:effectLst/>
                <a:latin typeface="Open Sans" panose="020B0606030504020204" pitchFamily="34" charset="0"/>
              </a:rPr>
              <a:t> also includes a microphone conditioning circuit and a 2.5W Class D audio amplifier for an external speaker or headset.</a:t>
            </a:r>
            <a:endParaRPr lang="en-US" sz="1400" dirty="0"/>
          </a:p>
        </p:txBody>
      </p:sp>
    </p:spTree>
    <p:extLst>
      <p:ext uri="{BB962C8B-B14F-4D97-AF65-F5344CB8AC3E}">
        <p14:creationId xmlns:p14="http://schemas.microsoft.com/office/powerpoint/2010/main" val="140345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012B-CF8E-C845-EB75-D311AD38CDC0}"/>
              </a:ext>
            </a:extLst>
          </p:cNvPr>
          <p:cNvSpPr>
            <a:spLocks noGrp="1"/>
          </p:cNvSpPr>
          <p:nvPr>
            <p:ph type="title"/>
          </p:nvPr>
        </p:nvSpPr>
        <p:spPr/>
        <p:txBody>
          <a:bodyPr/>
          <a:lstStyle/>
          <a:p>
            <a:pPr algn="ctr"/>
            <a:r>
              <a:rPr lang="en-US" dirty="0" err="1">
                <a:solidFill>
                  <a:srgbClr val="FFFF00"/>
                </a:solidFill>
              </a:rPr>
              <a:t>ClearNode</a:t>
            </a:r>
            <a:r>
              <a:rPr lang="en-US" dirty="0">
                <a:solidFill>
                  <a:srgbClr val="FFFF00"/>
                </a:solidFill>
              </a:rPr>
              <a:t> Mobile Application</a:t>
            </a:r>
          </a:p>
        </p:txBody>
      </p:sp>
      <p:sp>
        <p:nvSpPr>
          <p:cNvPr id="3" name="Content Placeholder 2">
            <a:extLst>
              <a:ext uri="{FF2B5EF4-FFF2-40B4-BE49-F238E27FC236}">
                <a16:creationId xmlns:a16="http://schemas.microsoft.com/office/drawing/2014/main" id="{83AE769C-C57A-D297-58FE-08DC88D81DB9}"/>
              </a:ext>
            </a:extLst>
          </p:cNvPr>
          <p:cNvSpPr>
            <a:spLocks noGrp="1"/>
          </p:cNvSpPr>
          <p:nvPr>
            <p:ph idx="1"/>
          </p:nvPr>
        </p:nvSpPr>
        <p:spPr>
          <a:xfrm>
            <a:off x="542396" y="2962954"/>
            <a:ext cx="6852703" cy="3416300"/>
          </a:xfrm>
        </p:spPr>
        <p:txBody>
          <a:bodyPr>
            <a:normAutofit fontScale="62500" lnSpcReduction="20000"/>
          </a:bodyPr>
          <a:lstStyle/>
          <a:p>
            <a:pPr algn="l" fontAlgn="t"/>
            <a:r>
              <a:rPr lang="en-US" sz="2000" b="0" i="0" dirty="0">
                <a:solidFill>
                  <a:srgbClr val="CCCCCC"/>
                </a:solidFill>
                <a:effectLst/>
                <a:latin typeface="Open Sans" panose="020B0606030504020204" pitchFamily="34" charset="0"/>
              </a:rPr>
              <a:t>The </a:t>
            </a:r>
            <a:r>
              <a:rPr lang="en-US" sz="2000" b="0" i="0" dirty="0" err="1">
                <a:solidFill>
                  <a:srgbClr val="CCCCCC"/>
                </a:solidFill>
                <a:effectLst/>
                <a:latin typeface="Open Sans" panose="020B0606030504020204" pitchFamily="34" charset="0"/>
              </a:rPr>
              <a:t>ClearNode</a:t>
            </a:r>
            <a:r>
              <a:rPr lang="en-US" sz="2000" b="0" i="0" dirty="0">
                <a:solidFill>
                  <a:srgbClr val="CCCCCC"/>
                </a:solidFill>
                <a:effectLst/>
                <a:latin typeface="Open Sans" panose="020B0606030504020204" pitchFamily="34" charset="0"/>
              </a:rPr>
              <a:t> Mobile App allows you to:					</a:t>
            </a:r>
            <a:endParaRPr lang="en-US" sz="2000" b="0" i="0" dirty="0">
              <a:solidFill>
                <a:srgbClr val="FF0000"/>
              </a:solidFill>
              <a:effectLst/>
              <a:latin typeface="Open Sans" panose="020B0606030504020204" pitchFamily="34" charset="0"/>
            </a:endParaRPr>
          </a:p>
          <a:p>
            <a:pPr algn="l" fontAlgn="t">
              <a:buFont typeface="Arial" panose="020B0604020202020204" pitchFamily="34" charset="0"/>
              <a:buChar char="•"/>
            </a:pPr>
            <a:r>
              <a:rPr lang="en-US" sz="2000" b="0" i="0" dirty="0">
                <a:solidFill>
                  <a:srgbClr val="CCCCCC"/>
                </a:solidFill>
                <a:effectLst/>
                <a:latin typeface="inherit"/>
              </a:rPr>
              <a:t>Configure your </a:t>
            </a:r>
            <a:r>
              <a:rPr lang="en-US" sz="2000" b="0" i="0" dirty="0" err="1">
                <a:solidFill>
                  <a:srgbClr val="CCCCCC"/>
                </a:solidFill>
                <a:effectLst/>
                <a:latin typeface="inherit"/>
              </a:rPr>
              <a:t>AllStar</a:t>
            </a:r>
            <a:r>
              <a:rPr lang="en-US" sz="2000" b="0" i="0" dirty="0">
                <a:solidFill>
                  <a:srgbClr val="CCCCCC"/>
                </a:solidFill>
                <a:effectLst/>
                <a:latin typeface="inherit"/>
              </a:rPr>
              <a:t>, EchoLink &amp; Digital credentials and settings</a:t>
            </a:r>
          </a:p>
          <a:p>
            <a:pPr algn="l" fontAlgn="t">
              <a:buFont typeface="Arial" panose="020B0604020202020204" pitchFamily="34" charset="0"/>
              <a:buChar char="•"/>
            </a:pPr>
            <a:r>
              <a:rPr lang="en-US" sz="2000" b="0" i="0" dirty="0">
                <a:solidFill>
                  <a:srgbClr val="CCCCCC"/>
                </a:solidFill>
                <a:effectLst/>
                <a:latin typeface="inherit"/>
              </a:rPr>
              <a:t>Configure your </a:t>
            </a:r>
            <a:r>
              <a:rPr lang="en-US" sz="2000" b="0" i="0" dirty="0" err="1">
                <a:solidFill>
                  <a:srgbClr val="CCCCCC"/>
                </a:solidFill>
                <a:effectLst/>
                <a:latin typeface="inherit"/>
              </a:rPr>
              <a:t>ClearNode</a:t>
            </a:r>
            <a:r>
              <a:rPr lang="en-US" sz="2000" b="0" i="0" dirty="0">
                <a:solidFill>
                  <a:srgbClr val="CCCCCC"/>
                </a:solidFill>
                <a:effectLst/>
                <a:latin typeface="inherit"/>
              </a:rPr>
              <a:t> </a:t>
            </a:r>
            <a:r>
              <a:rPr lang="en-US" sz="2000" b="0" i="0" dirty="0" err="1">
                <a:solidFill>
                  <a:srgbClr val="CCCCCC"/>
                </a:solidFill>
                <a:effectLst/>
                <a:latin typeface="inherit"/>
              </a:rPr>
              <a:t>WiFi</a:t>
            </a:r>
            <a:r>
              <a:rPr lang="en-US" sz="2000" b="0" i="0" dirty="0">
                <a:solidFill>
                  <a:srgbClr val="CCCCCC"/>
                </a:solidFill>
                <a:effectLst/>
                <a:latin typeface="inherit"/>
              </a:rPr>
              <a:t> credentials without using SSH and Terminal</a:t>
            </a:r>
          </a:p>
          <a:p>
            <a:pPr algn="l" fontAlgn="t">
              <a:buFont typeface="Arial" panose="020B0604020202020204" pitchFamily="34" charset="0"/>
              <a:buChar char="•"/>
            </a:pPr>
            <a:r>
              <a:rPr lang="en-US" sz="2000" b="0" i="0" dirty="0">
                <a:solidFill>
                  <a:srgbClr val="CCCCCC"/>
                </a:solidFill>
                <a:effectLst/>
                <a:latin typeface="inherit"/>
              </a:rPr>
              <a:t>Connect and disconnect your </a:t>
            </a:r>
            <a:r>
              <a:rPr lang="en-US" sz="2000" b="0" i="0" dirty="0" err="1">
                <a:solidFill>
                  <a:srgbClr val="CCCCCC"/>
                </a:solidFill>
                <a:effectLst/>
                <a:latin typeface="inherit"/>
              </a:rPr>
              <a:t>ClearNode</a:t>
            </a:r>
            <a:r>
              <a:rPr lang="en-US" sz="2000" b="0" i="0" dirty="0">
                <a:solidFill>
                  <a:srgbClr val="CCCCCC"/>
                </a:solidFill>
                <a:effectLst/>
                <a:latin typeface="inherit"/>
              </a:rPr>
              <a:t> from remote nodes, hubs, reflectors and Talk Groups</a:t>
            </a:r>
          </a:p>
          <a:p>
            <a:pPr algn="l" fontAlgn="t">
              <a:buFont typeface="Arial" panose="020B0604020202020204" pitchFamily="34" charset="0"/>
              <a:buChar char="•"/>
            </a:pPr>
            <a:r>
              <a:rPr lang="en-US" sz="2000" b="0" i="0" dirty="0">
                <a:solidFill>
                  <a:srgbClr val="CCCCCC"/>
                </a:solidFill>
                <a:effectLst/>
                <a:latin typeface="inherit"/>
              </a:rPr>
              <a:t>Automate your connects and disconnects with calendar Timed Events</a:t>
            </a:r>
          </a:p>
          <a:p>
            <a:pPr algn="l" fontAlgn="t">
              <a:buFont typeface="Arial" panose="020B0604020202020204" pitchFamily="34" charset="0"/>
              <a:buChar char="•"/>
            </a:pPr>
            <a:r>
              <a:rPr lang="en-US" sz="2000" b="0" i="0" dirty="0">
                <a:solidFill>
                  <a:srgbClr val="CCCCCC"/>
                </a:solidFill>
                <a:effectLst/>
                <a:latin typeface="inherit"/>
              </a:rPr>
              <a:t>Keep, edit and tag a catalog of the nodes you regularly connect to</a:t>
            </a:r>
          </a:p>
          <a:p>
            <a:pPr algn="l" fontAlgn="t">
              <a:buFont typeface="Arial" panose="020B0604020202020204" pitchFamily="34" charset="0"/>
              <a:buChar char="•"/>
            </a:pPr>
            <a:r>
              <a:rPr lang="en-US" sz="2000" b="0" i="0" dirty="0">
                <a:solidFill>
                  <a:srgbClr val="CCCCCC"/>
                </a:solidFill>
                <a:effectLst/>
                <a:latin typeface="inherit"/>
              </a:rPr>
              <a:t>Control the integrated radio: Tx/Rx frequency, CTCSS/DCS codes, Squelch, Volume …</a:t>
            </a:r>
          </a:p>
          <a:p>
            <a:pPr algn="l" fontAlgn="t">
              <a:buFont typeface="Arial" panose="020B0604020202020204" pitchFamily="34" charset="0"/>
              <a:buChar char="•"/>
            </a:pPr>
            <a:r>
              <a:rPr lang="en-US" sz="2000" b="0" i="0" dirty="0">
                <a:solidFill>
                  <a:srgbClr val="CCCCCC"/>
                </a:solidFill>
                <a:effectLst/>
                <a:latin typeface="inherit"/>
              </a:rPr>
              <a:t>Power down or reboot your </a:t>
            </a:r>
            <a:r>
              <a:rPr lang="en-US" sz="2000" b="0" i="0" dirty="0" err="1">
                <a:solidFill>
                  <a:srgbClr val="CCCCCC"/>
                </a:solidFill>
                <a:effectLst/>
                <a:latin typeface="inherit"/>
              </a:rPr>
              <a:t>ClearNode</a:t>
            </a:r>
            <a:endParaRPr lang="en-US" sz="2000" b="0" i="0" dirty="0">
              <a:solidFill>
                <a:srgbClr val="CCCCCC"/>
              </a:solidFill>
              <a:effectLst/>
              <a:latin typeface="inherit"/>
            </a:endParaRPr>
          </a:p>
          <a:p>
            <a:pPr algn="l" fontAlgn="t">
              <a:buFont typeface="Arial" panose="020B0604020202020204" pitchFamily="34" charset="0"/>
              <a:buChar char="•"/>
            </a:pPr>
            <a:r>
              <a:rPr lang="en-US" sz="2000" b="0" i="0" dirty="0">
                <a:solidFill>
                  <a:srgbClr val="CCCCCC"/>
                </a:solidFill>
                <a:effectLst/>
                <a:latin typeface="inherit"/>
              </a:rPr>
              <a:t>Play a delayed stream (~20 sec) of the audio traffic on your </a:t>
            </a:r>
            <a:r>
              <a:rPr lang="en-US" sz="2000" b="0" i="0" dirty="0" err="1">
                <a:solidFill>
                  <a:srgbClr val="CCCCCC"/>
                </a:solidFill>
                <a:effectLst/>
                <a:latin typeface="inherit"/>
              </a:rPr>
              <a:t>ClearNode</a:t>
            </a:r>
            <a:r>
              <a:rPr lang="en-US" sz="2000" b="0" i="0" dirty="0">
                <a:solidFill>
                  <a:srgbClr val="CCCCCC"/>
                </a:solidFill>
                <a:effectLst/>
                <a:latin typeface="inherit"/>
              </a:rPr>
              <a:t> on your mobile device</a:t>
            </a:r>
          </a:p>
          <a:p>
            <a:pPr algn="l" fontAlgn="t">
              <a:buFont typeface="Arial" panose="020B0604020202020204" pitchFamily="34" charset="0"/>
              <a:buChar char="•"/>
            </a:pPr>
            <a:r>
              <a:rPr lang="en-US" sz="2000" b="0" i="0" dirty="0">
                <a:solidFill>
                  <a:srgbClr val="CCCCCC"/>
                </a:solidFill>
                <a:effectLst/>
                <a:latin typeface="inherit"/>
              </a:rPr>
              <a:t>Update the software revisions running on your </a:t>
            </a:r>
            <a:r>
              <a:rPr lang="en-US" sz="2000" b="0" i="0" dirty="0" err="1">
                <a:solidFill>
                  <a:srgbClr val="CCCCCC"/>
                </a:solidFill>
                <a:effectLst/>
                <a:latin typeface="inherit"/>
              </a:rPr>
              <a:t>ClearNode</a:t>
            </a:r>
            <a:endParaRPr lang="en-US" sz="2000" b="0" i="0" dirty="0">
              <a:solidFill>
                <a:srgbClr val="CCCCCC"/>
              </a:solidFill>
              <a:effectLst/>
              <a:latin typeface="inherit"/>
            </a:endParaRPr>
          </a:p>
          <a:p>
            <a:pPr algn="l" fontAlgn="t">
              <a:buFont typeface="Arial" panose="020B0604020202020204" pitchFamily="34" charset="0"/>
              <a:buChar char="•"/>
            </a:pPr>
            <a:r>
              <a:rPr lang="en-US" sz="2000" b="0" i="0" dirty="0">
                <a:solidFill>
                  <a:srgbClr val="CCCCCC"/>
                </a:solidFill>
                <a:effectLst/>
                <a:latin typeface="inherit"/>
              </a:rPr>
              <a:t>Find your </a:t>
            </a:r>
            <a:r>
              <a:rPr lang="en-US" sz="2000" b="0" i="0" dirty="0" err="1">
                <a:solidFill>
                  <a:srgbClr val="CCCCCC"/>
                </a:solidFill>
                <a:effectLst/>
                <a:latin typeface="inherit"/>
              </a:rPr>
              <a:t>ClearNode’s</a:t>
            </a:r>
            <a:r>
              <a:rPr lang="en-US" sz="2000" b="0" i="0" dirty="0">
                <a:solidFill>
                  <a:srgbClr val="CCCCCC"/>
                </a:solidFill>
                <a:effectLst/>
                <a:latin typeface="inherit"/>
              </a:rPr>
              <a:t> current LAN/WAN IP Address</a:t>
            </a:r>
          </a:p>
          <a:p>
            <a:pPr algn="l" fontAlgn="t">
              <a:buFont typeface="Arial" panose="020B0604020202020204" pitchFamily="34" charset="0"/>
              <a:buChar char="•"/>
            </a:pPr>
            <a:r>
              <a:rPr lang="en-US" sz="2000" b="0" i="0" dirty="0">
                <a:solidFill>
                  <a:srgbClr val="CCCCCC"/>
                </a:solidFill>
                <a:effectLst/>
                <a:latin typeface="inherit"/>
              </a:rPr>
              <a:t>Control multiple </a:t>
            </a:r>
            <a:r>
              <a:rPr lang="en-US" sz="2000" b="0" i="0" dirty="0" err="1">
                <a:solidFill>
                  <a:srgbClr val="CCCCCC"/>
                </a:solidFill>
                <a:effectLst/>
                <a:latin typeface="inherit"/>
              </a:rPr>
              <a:t>AllStar</a:t>
            </a:r>
            <a:r>
              <a:rPr lang="en-US" sz="2000" b="0" i="0" dirty="0">
                <a:solidFill>
                  <a:srgbClr val="CCCCCC"/>
                </a:solidFill>
                <a:effectLst/>
                <a:latin typeface="inherit"/>
              </a:rPr>
              <a:t> &amp; </a:t>
            </a:r>
            <a:r>
              <a:rPr lang="en-US" sz="2000" b="0" i="0" dirty="0" err="1">
                <a:solidFill>
                  <a:srgbClr val="CCCCCC"/>
                </a:solidFill>
                <a:effectLst/>
                <a:latin typeface="inherit"/>
              </a:rPr>
              <a:t>Echolink</a:t>
            </a:r>
            <a:r>
              <a:rPr lang="en-US" sz="2000" b="0" i="0" dirty="0">
                <a:solidFill>
                  <a:srgbClr val="CCCCCC"/>
                </a:solidFill>
                <a:effectLst/>
                <a:latin typeface="inherit"/>
              </a:rPr>
              <a:t> </a:t>
            </a:r>
            <a:r>
              <a:rPr lang="en-US" sz="2000" b="0" i="0" dirty="0" err="1">
                <a:solidFill>
                  <a:srgbClr val="CCCCCC"/>
                </a:solidFill>
                <a:effectLst/>
                <a:latin typeface="inherit"/>
              </a:rPr>
              <a:t>ClearNodes</a:t>
            </a:r>
            <a:endParaRPr lang="en-US" sz="2000" b="0" i="0" dirty="0">
              <a:solidFill>
                <a:srgbClr val="CCCCCC"/>
              </a:solidFill>
              <a:effectLst/>
              <a:latin typeface="inherit"/>
            </a:endParaRPr>
          </a:p>
          <a:p>
            <a:endParaRPr lang="en-US" dirty="0"/>
          </a:p>
        </p:txBody>
      </p:sp>
      <p:sp>
        <p:nvSpPr>
          <p:cNvPr id="4" name="Slide Number Placeholder 3">
            <a:extLst>
              <a:ext uri="{FF2B5EF4-FFF2-40B4-BE49-F238E27FC236}">
                <a16:creationId xmlns:a16="http://schemas.microsoft.com/office/drawing/2014/main" id="{DD203703-8181-149E-2105-798FB942178A}"/>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1026" name="Picture 2">
            <a:extLst>
              <a:ext uri="{FF2B5EF4-FFF2-40B4-BE49-F238E27FC236}">
                <a16:creationId xmlns:a16="http://schemas.microsoft.com/office/drawing/2014/main" id="{0817C748-1108-C299-1F05-B575A2E25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099" y="2596900"/>
            <a:ext cx="1915758" cy="4148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DAC811B-34DD-23FD-E38D-49D01503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905" y="2596900"/>
            <a:ext cx="1915758" cy="41484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BD005AC-ADC8-7083-7786-F891CD422802}"/>
              </a:ext>
            </a:extLst>
          </p:cNvPr>
          <p:cNvCxnSpPr/>
          <p:nvPr/>
        </p:nvCxnSpPr>
        <p:spPr>
          <a:xfrm>
            <a:off x="6010183" y="3151573"/>
            <a:ext cx="118073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6285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D718-CCF9-0B2A-FE27-36B4323F25C2}"/>
              </a:ext>
            </a:extLst>
          </p:cNvPr>
          <p:cNvSpPr>
            <a:spLocks noGrp="1"/>
          </p:cNvSpPr>
          <p:nvPr>
            <p:ph type="title"/>
          </p:nvPr>
        </p:nvSpPr>
        <p:spPr/>
        <p:txBody>
          <a:bodyPr/>
          <a:lstStyle/>
          <a:p>
            <a:pPr algn="ctr"/>
            <a:r>
              <a:rPr lang="en-US" dirty="0">
                <a:solidFill>
                  <a:srgbClr val="FFFF00"/>
                </a:solidFill>
              </a:rPr>
              <a:t>Internet Access Requirements</a:t>
            </a:r>
          </a:p>
        </p:txBody>
      </p:sp>
      <p:sp>
        <p:nvSpPr>
          <p:cNvPr id="3" name="Content Placeholder 2">
            <a:extLst>
              <a:ext uri="{FF2B5EF4-FFF2-40B4-BE49-F238E27FC236}">
                <a16:creationId xmlns:a16="http://schemas.microsoft.com/office/drawing/2014/main" id="{C017336F-6761-F690-9A4F-1BDF5273BEA7}"/>
              </a:ext>
            </a:extLst>
          </p:cNvPr>
          <p:cNvSpPr>
            <a:spLocks noGrp="1"/>
          </p:cNvSpPr>
          <p:nvPr>
            <p:ph idx="1"/>
          </p:nvPr>
        </p:nvSpPr>
        <p:spPr>
          <a:xfrm>
            <a:off x="1154955" y="2603499"/>
            <a:ext cx="9524882" cy="3958771"/>
          </a:xfrm>
        </p:spPr>
        <p:txBody>
          <a:bodyPr>
            <a:normAutofit fontScale="92500" lnSpcReduction="10000"/>
          </a:bodyPr>
          <a:lstStyle/>
          <a:p>
            <a:r>
              <a:rPr lang="en-US" dirty="0" err="1"/>
              <a:t>ClearNode</a:t>
            </a:r>
            <a:r>
              <a:rPr lang="en-US" dirty="0"/>
              <a:t> requires:</a:t>
            </a:r>
          </a:p>
          <a:p>
            <a:pPr lvl="1"/>
            <a:r>
              <a:rPr lang="en-US" dirty="0"/>
              <a:t>Configuring the router for static IP</a:t>
            </a:r>
          </a:p>
          <a:p>
            <a:endParaRPr lang="en-US" dirty="0"/>
          </a:p>
          <a:p>
            <a:r>
              <a:rPr lang="en-US" dirty="0" err="1"/>
              <a:t>Echolink</a:t>
            </a:r>
            <a:r>
              <a:rPr lang="en-US" dirty="0"/>
              <a:t> Requires</a:t>
            </a:r>
          </a:p>
          <a:p>
            <a:pPr lvl="1"/>
            <a:r>
              <a:rPr lang="en-US" i="0" dirty="0">
                <a:solidFill>
                  <a:schemeClr val="tx1"/>
                </a:solidFill>
                <a:effectLst/>
                <a:latin typeface="Trebuchet MS" panose="020B0603020202020204" pitchFamily="34" charset="0"/>
              </a:rPr>
              <a:t>Allow UDP destination ports 5198-5199 between Internet and EchoLink node in both directions</a:t>
            </a:r>
            <a:br>
              <a:rPr lang="en-US" dirty="0">
                <a:solidFill>
                  <a:schemeClr val="tx1"/>
                </a:solidFill>
              </a:rPr>
            </a:br>
            <a:r>
              <a:rPr lang="en-US" i="0" dirty="0">
                <a:solidFill>
                  <a:schemeClr val="tx1"/>
                </a:solidFill>
                <a:effectLst/>
                <a:latin typeface="Trebuchet MS" panose="020B0603020202020204" pitchFamily="34" charset="0"/>
              </a:rPr>
              <a:t>Forward UDP 5198-5199 to your EchoLink node</a:t>
            </a:r>
            <a:br>
              <a:rPr lang="en-US" dirty="0">
                <a:solidFill>
                  <a:schemeClr val="tx1"/>
                </a:solidFill>
              </a:rPr>
            </a:br>
            <a:r>
              <a:rPr lang="en-US" i="0" dirty="0">
                <a:solidFill>
                  <a:schemeClr val="tx1"/>
                </a:solidFill>
                <a:effectLst/>
                <a:latin typeface="Trebuchet MS" panose="020B0603020202020204" pitchFamily="34" charset="0"/>
              </a:rPr>
              <a:t>Allow TCP (source port any, destination port 5200) from EchoLink node to Internet</a:t>
            </a:r>
            <a:endParaRPr lang="en-US" dirty="0"/>
          </a:p>
          <a:p>
            <a:endParaRPr lang="en-US" dirty="0"/>
          </a:p>
          <a:p>
            <a:r>
              <a:rPr lang="en-US" dirty="0"/>
              <a:t>Addresses that </a:t>
            </a:r>
            <a:r>
              <a:rPr lang="en-US" dirty="0" err="1"/>
              <a:t>ClearNode</a:t>
            </a:r>
            <a:r>
              <a:rPr lang="en-US" dirty="0"/>
              <a:t> requires:		(Sometimes blocked by Service Provider)</a:t>
            </a:r>
          </a:p>
          <a:p>
            <a:pPr lvl="1"/>
            <a:r>
              <a:rPr lang="en-US" dirty="0"/>
              <a:t>apps.gerf.com</a:t>
            </a:r>
          </a:p>
          <a:p>
            <a:pPr lvl="1"/>
            <a:r>
              <a:rPr lang="en-US" dirty="0"/>
              <a:t>dl.hamvoip.org</a:t>
            </a:r>
          </a:p>
          <a:p>
            <a:pPr lvl="1"/>
            <a:r>
              <a:rPr lang="en-US" dirty="0"/>
              <a:t>a1alhl42uei0bn.iot.us-west-2.amazonaws.com</a:t>
            </a:r>
          </a:p>
        </p:txBody>
      </p:sp>
      <p:sp>
        <p:nvSpPr>
          <p:cNvPr id="4" name="Slide Number Placeholder 3">
            <a:extLst>
              <a:ext uri="{FF2B5EF4-FFF2-40B4-BE49-F238E27FC236}">
                <a16:creationId xmlns:a16="http://schemas.microsoft.com/office/drawing/2014/main" id="{FE9F7AB8-DDE7-44C9-320F-A155DDD0B7F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74119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FAB0-5224-D525-54D8-E2E4C943CE7C}"/>
              </a:ext>
            </a:extLst>
          </p:cNvPr>
          <p:cNvSpPr>
            <a:spLocks noGrp="1"/>
          </p:cNvSpPr>
          <p:nvPr>
            <p:ph type="title"/>
          </p:nvPr>
        </p:nvSpPr>
        <p:spPr/>
        <p:txBody>
          <a:bodyPr/>
          <a:lstStyle/>
          <a:p>
            <a:pPr algn="ctr"/>
            <a:r>
              <a:rPr lang="en-US" dirty="0">
                <a:solidFill>
                  <a:srgbClr val="FFFF00"/>
                </a:solidFill>
              </a:rPr>
              <a:t>Known AT &amp; T Issues</a:t>
            </a:r>
          </a:p>
        </p:txBody>
      </p:sp>
      <p:sp>
        <p:nvSpPr>
          <p:cNvPr id="3" name="Content Placeholder 2">
            <a:extLst>
              <a:ext uri="{FF2B5EF4-FFF2-40B4-BE49-F238E27FC236}">
                <a16:creationId xmlns:a16="http://schemas.microsoft.com/office/drawing/2014/main" id="{ECCBDCA1-6011-8547-1C86-5D7D1435F175}"/>
              </a:ext>
            </a:extLst>
          </p:cNvPr>
          <p:cNvSpPr>
            <a:spLocks noGrp="1"/>
          </p:cNvSpPr>
          <p:nvPr>
            <p:ph idx="1"/>
          </p:nvPr>
        </p:nvSpPr>
        <p:spPr>
          <a:xfrm>
            <a:off x="1154954" y="2603499"/>
            <a:ext cx="9826723" cy="3815055"/>
          </a:xfrm>
        </p:spPr>
        <p:txBody>
          <a:bodyPr>
            <a:normAutofit fontScale="92500" lnSpcReduction="10000"/>
          </a:bodyPr>
          <a:lstStyle/>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Manage your network using </a:t>
            </a:r>
            <a:r>
              <a:rPr lang="en-US" sz="1700" u="sng" dirty="0">
                <a:solidFill>
                  <a:schemeClr val="tx1"/>
                </a:solidFill>
                <a:effectLst/>
                <a:latin typeface="Century Gothic" panose="020B0502020202020204" pitchFamily="34" charset="0"/>
                <a:ea typeface="Calibri" panose="020F0502020204030204" pitchFamily="34" charset="0"/>
                <a:hlinkClick r:id="rId2" tooltip="Link opens in new window">
                  <a:extLst>
                    <a:ext uri="{A12FA001-AC4F-418D-AE19-62706E023703}">
                      <ahyp:hlinkClr xmlns:ahyp="http://schemas.microsoft.com/office/drawing/2018/hyperlinkcolor" val="tx"/>
                    </a:ext>
                  </a:extLst>
                </a:hlinkClick>
              </a:rPr>
              <a:t>Smart Home Manager</a:t>
            </a:r>
            <a:r>
              <a:rPr lang="en-US" sz="1700" dirty="0">
                <a:solidFill>
                  <a:schemeClr val="tx1"/>
                </a:solidFill>
                <a:effectLst/>
                <a:latin typeface="Century Gothic" panose="020B0502020202020204" pitchFamily="34" charset="0"/>
                <a:ea typeface="Calibri" panose="020F0502020204030204" pitchFamily="34" charset="0"/>
              </a:rPr>
              <a:t> from your PC.</a:t>
            </a: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My router AT &amp; T  </a:t>
            </a:r>
            <a:r>
              <a:rPr lang="en-US" sz="17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Model: BGW320-500  (High Speed Fiber)</a:t>
            </a:r>
          </a:p>
          <a:p>
            <a:pPr marL="0" marR="0" indent="0">
              <a:spcBef>
                <a:spcPts val="0"/>
              </a:spcBef>
              <a:spcAft>
                <a:spcPts val="0"/>
              </a:spcAft>
              <a:buNone/>
            </a:pPr>
            <a:endParaRPr lang="en-US" sz="17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70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700" dirty="0">
                <a:solidFill>
                  <a:schemeClr val="tx1"/>
                </a:solidFill>
                <a:latin typeface="Century Gothic" panose="020B0502020202020204" pitchFamily="34" charset="0"/>
                <a:ea typeface="Calibri" panose="020F0502020204030204" pitchFamily="34" charset="0"/>
                <a:cs typeface="Calibri" panose="020F0502020204030204" pitchFamily="34" charset="0"/>
              </a:rPr>
              <a:t>Login to yo</a:t>
            </a:r>
            <a:r>
              <a:rPr lang="en-US" sz="1700" dirty="0">
                <a:solidFill>
                  <a:schemeClr val="tx1"/>
                </a:solidFill>
                <a:effectLst/>
                <a:latin typeface="Century Gothic" panose="020B0502020202020204" pitchFamily="34" charset="0"/>
                <a:ea typeface="Calibri" panose="020F0502020204030204" pitchFamily="34" charset="0"/>
              </a:rPr>
              <a:t>ur </a:t>
            </a:r>
            <a:r>
              <a:rPr lang="en-US" sz="1700" b="1" u="sng" dirty="0">
                <a:solidFill>
                  <a:srgbClr val="FF0000"/>
                </a:solidFill>
                <a:effectLst/>
                <a:latin typeface="Century Gothic" panose="020B0502020202020204" pitchFamily="34" charset="0"/>
                <a:ea typeface="Calibri" panose="020F0502020204030204" pitchFamily="34" charset="0"/>
              </a:rPr>
              <a:t>personal</a:t>
            </a:r>
            <a:r>
              <a:rPr lang="en-US" sz="1700" dirty="0">
                <a:solidFill>
                  <a:schemeClr val="tx1"/>
                </a:solidFill>
                <a:effectLst/>
                <a:latin typeface="Century Gothic" panose="020B0502020202020204" pitchFamily="34" charset="0"/>
                <a:ea typeface="Calibri" panose="020F0502020204030204" pitchFamily="34" charset="0"/>
              </a:rPr>
              <a:t> AT &amp; T account.</a:t>
            </a:r>
          </a:p>
          <a:p>
            <a:pPr marL="0" marR="0" indent="0">
              <a:spcBef>
                <a:spcPts val="0"/>
              </a:spcBef>
              <a:spcAft>
                <a:spcPts val="0"/>
              </a:spcAft>
              <a:buNone/>
            </a:pPr>
            <a:r>
              <a:rPr lang="en-US" sz="1700" dirty="0">
                <a:solidFill>
                  <a:schemeClr val="tx1"/>
                </a:solidFill>
                <a:latin typeface="Century Gothic" panose="020B0502020202020204" pitchFamily="34" charset="0"/>
                <a:ea typeface="Calibri" panose="020F0502020204030204" pitchFamily="34" charset="0"/>
              </a:rPr>
              <a:t>	T</a:t>
            </a:r>
            <a:r>
              <a:rPr lang="en-US" sz="1700" dirty="0">
                <a:solidFill>
                  <a:schemeClr val="tx1"/>
                </a:solidFill>
                <a:effectLst/>
                <a:latin typeface="Century Gothic" panose="020B0502020202020204" pitchFamily="34" charset="0"/>
                <a:ea typeface="Calibri" panose="020F0502020204030204" pitchFamily="34" charset="0"/>
              </a:rPr>
              <a:t>hen search for 	“Mange your network”</a:t>
            </a:r>
          </a:p>
          <a:p>
            <a:pPr marL="0" marR="0" indent="0">
              <a:spcBef>
                <a:spcPts val="0"/>
              </a:spcBef>
              <a:spcAft>
                <a:spcPts val="0"/>
              </a:spcAft>
              <a:buNone/>
            </a:pPr>
            <a:r>
              <a:rPr lang="en-US" sz="1700" dirty="0">
                <a:solidFill>
                  <a:schemeClr val="tx1"/>
                </a:solidFill>
                <a:latin typeface="Century Gothic" panose="020B0502020202020204" pitchFamily="34" charset="0"/>
                <a:ea typeface="Calibri" panose="020F0502020204030204" pitchFamily="34" charset="0"/>
              </a:rPr>
              <a:t>	</a:t>
            </a:r>
            <a:r>
              <a:rPr lang="en-US" sz="1700" dirty="0">
                <a:solidFill>
                  <a:schemeClr val="tx1"/>
                </a:solidFill>
                <a:effectLst/>
                <a:latin typeface="Century Gothic" panose="020B0502020202020204" pitchFamily="34" charset="0"/>
                <a:ea typeface="Calibri" panose="020F0502020204030204" pitchFamily="34" charset="0"/>
              </a:rPr>
              <a:t>Then search for 	“Smart Home Manager”</a:t>
            </a:r>
          </a:p>
          <a:p>
            <a:pPr marL="0" marR="0" indent="0">
              <a:spcBef>
                <a:spcPts val="0"/>
              </a:spcBef>
              <a:spcAft>
                <a:spcPts val="0"/>
              </a:spcAft>
              <a:buNone/>
            </a:pPr>
            <a:endParaRPr lang="en-US" sz="1700" dirty="0">
              <a:solidFill>
                <a:schemeClr val="tx1"/>
              </a:solidFill>
              <a:effectLst/>
              <a:latin typeface="Century Gothic" panose="020B0502020202020204" pitchFamily="34" charset="0"/>
              <a:ea typeface="Calibri" panose="020F0502020204030204" pitchFamily="34" charset="0"/>
            </a:endParaRP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Login to “Smart Home Manager”</a:t>
            </a:r>
          </a:p>
          <a:p>
            <a:pPr marL="0" marR="0" indent="0">
              <a:spcBef>
                <a:spcPts val="0"/>
              </a:spcBef>
              <a:spcAft>
                <a:spcPts val="0"/>
              </a:spcAft>
              <a:buNone/>
            </a:pPr>
            <a:endParaRPr lang="en-US" sz="1700" dirty="0">
              <a:solidFill>
                <a:schemeClr val="tx1"/>
              </a:solidFill>
              <a:effectLst/>
              <a:latin typeface="Century Gothic" panose="020B0502020202020204" pitchFamily="34" charset="0"/>
              <a:ea typeface="Calibri" panose="020F0502020204030204" pitchFamily="34" charset="0"/>
            </a:endParaRP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Select “ATT Internet Security”</a:t>
            </a: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Look for “Security Exceptions” You should see a list of ALL exceptions.</a:t>
            </a:r>
          </a:p>
          <a:p>
            <a:pPr marL="0" marR="0" indent="0">
              <a:spcBef>
                <a:spcPts val="0"/>
              </a:spcBef>
              <a:spcAft>
                <a:spcPts val="0"/>
              </a:spcAft>
              <a:buNone/>
            </a:pPr>
            <a:r>
              <a:rPr lang="en-US" sz="1700" dirty="0">
                <a:solidFill>
                  <a:schemeClr val="tx1"/>
                </a:solidFill>
                <a:latin typeface="Century Gothic" panose="020B0502020202020204" pitchFamily="34" charset="0"/>
                <a:ea typeface="Calibri" panose="020F0502020204030204" pitchFamily="34" charset="0"/>
              </a:rPr>
              <a:t>	S</a:t>
            </a:r>
            <a:r>
              <a:rPr lang="en-US" sz="1700" dirty="0">
                <a:solidFill>
                  <a:schemeClr val="tx1"/>
                </a:solidFill>
                <a:effectLst/>
                <a:latin typeface="Century Gothic" panose="020B0502020202020204" pitchFamily="34" charset="0"/>
                <a:ea typeface="Calibri" panose="020F0502020204030204" pitchFamily="34" charset="0"/>
              </a:rPr>
              <a:t>elect the one’s you want to </a:t>
            </a:r>
            <a:r>
              <a:rPr lang="en-US" sz="1700" dirty="0">
                <a:solidFill>
                  <a:srgbClr val="FF0000"/>
                </a:solidFill>
                <a:effectLst/>
                <a:latin typeface="Century Gothic" panose="020B0502020202020204" pitchFamily="34" charset="0"/>
                <a:ea typeface="Calibri" panose="020F0502020204030204" pitchFamily="34" charset="0"/>
              </a:rPr>
              <a:t>UNBLOCK</a:t>
            </a:r>
          </a:p>
          <a:p>
            <a:pPr marL="0" marR="0" indent="0">
              <a:spcBef>
                <a:spcPts val="0"/>
              </a:spcBef>
              <a:spcAft>
                <a:spcPts val="0"/>
              </a:spcAft>
              <a:buNone/>
            </a:pPr>
            <a:r>
              <a:rPr lang="en-US" sz="1700" dirty="0">
                <a:solidFill>
                  <a:schemeClr val="tx1"/>
                </a:solidFill>
                <a:effectLst/>
                <a:latin typeface="Century Gothic" panose="020B0502020202020204" pitchFamily="34" charset="0"/>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603A568A-0382-5C5C-7A3C-D059A9F1364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4374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DMR Technical Assistance</a:t>
            </a:r>
          </a:p>
        </p:txBody>
      </p:sp>
      <p:sp>
        <p:nvSpPr>
          <p:cNvPr id="3" name="Content Placeholder 2"/>
          <p:cNvSpPr>
            <a:spLocks noGrp="1"/>
          </p:cNvSpPr>
          <p:nvPr>
            <p:ph idx="1"/>
          </p:nvPr>
        </p:nvSpPr>
        <p:spPr>
          <a:xfrm>
            <a:off x="644278" y="2625768"/>
            <a:ext cx="11258549" cy="3819421"/>
          </a:xfrm>
        </p:spPr>
        <p:txBody>
          <a:bodyPr>
            <a:noAutofit/>
          </a:bodyPr>
          <a:lstStyle/>
          <a:p>
            <a:r>
              <a:rPr lang="en-US" dirty="0"/>
              <a:t>If you need any help outside of the workshop sessions, you can find help here:</a:t>
            </a:r>
          </a:p>
          <a:p>
            <a:r>
              <a:rPr lang="en-US" dirty="0"/>
              <a:t>Contact Walter Holmes K5WH on ZOOM.</a:t>
            </a:r>
          </a:p>
          <a:p>
            <a:r>
              <a:rPr lang="en-US" dirty="0" err="1"/>
              <a:t>Amsat</a:t>
            </a:r>
            <a:r>
              <a:rPr lang="en-US" dirty="0"/>
              <a:t> Talk Group – (98006) – Access this </a:t>
            </a:r>
            <a:r>
              <a:rPr lang="en-US" dirty="0" err="1"/>
              <a:t>Amsat</a:t>
            </a:r>
            <a:r>
              <a:rPr lang="en-US" dirty="0"/>
              <a:t> TG using your Hotspot</a:t>
            </a:r>
          </a:p>
          <a:p>
            <a:r>
              <a:rPr lang="en-US" dirty="0"/>
              <a:t>NARS Talk Group – (3146211) Access this TG using your Hotspot</a:t>
            </a:r>
          </a:p>
          <a:p>
            <a:r>
              <a:rPr lang="en-US" dirty="0"/>
              <a:t>Klein Local DMR Repeater – Direct Access</a:t>
            </a:r>
          </a:p>
          <a:p>
            <a:r>
              <a:rPr lang="en-US" dirty="0"/>
              <a:t>Cypress Local DMR Repeater – Direct Access </a:t>
            </a:r>
          </a:p>
          <a:p>
            <a:r>
              <a:rPr lang="en-US" dirty="0"/>
              <a:t>To use the local DMR repeater do the following:</a:t>
            </a:r>
          </a:p>
          <a:p>
            <a:pPr lvl="1"/>
            <a:r>
              <a:rPr lang="en-US" sz="1800" dirty="0"/>
              <a:t>Go to ZONE – Select Zone List – Select Klein TX – turn dial NARS TG</a:t>
            </a:r>
          </a:p>
          <a:p>
            <a:pPr lvl="1"/>
            <a:r>
              <a:rPr lang="en-US" sz="1800" dirty="0"/>
              <a:t>Go to ZONE – Select Zone List – Select Cypress TX – turn dial to NARS TG</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29249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E337-F135-4413-921F-352AFBC92C76}"/>
              </a:ext>
            </a:extLst>
          </p:cNvPr>
          <p:cNvSpPr>
            <a:spLocks noGrp="1"/>
          </p:cNvSpPr>
          <p:nvPr>
            <p:ph type="title"/>
          </p:nvPr>
        </p:nvSpPr>
        <p:spPr/>
        <p:txBody>
          <a:bodyPr/>
          <a:lstStyle/>
          <a:p>
            <a:pPr algn="ctr"/>
            <a:r>
              <a:rPr lang="en-US" dirty="0">
                <a:solidFill>
                  <a:srgbClr val="FFFF00"/>
                </a:solidFill>
              </a:rPr>
              <a:t>Questions</a:t>
            </a:r>
          </a:p>
        </p:txBody>
      </p:sp>
      <p:sp>
        <p:nvSpPr>
          <p:cNvPr id="4" name="Slide Number Placeholder 3">
            <a:extLst>
              <a:ext uri="{FF2B5EF4-FFF2-40B4-BE49-F238E27FC236}">
                <a16:creationId xmlns:a16="http://schemas.microsoft.com/office/drawing/2014/main" id="{6BD1ABDD-3009-4442-BEA0-3546FFE7F36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TextBox 2">
            <a:extLst>
              <a:ext uri="{FF2B5EF4-FFF2-40B4-BE49-F238E27FC236}">
                <a16:creationId xmlns:a16="http://schemas.microsoft.com/office/drawing/2014/main" id="{E85D7DBF-AAEC-4F9E-8E9F-925F0313E163}"/>
              </a:ext>
            </a:extLst>
          </p:cNvPr>
          <p:cNvSpPr txBox="1"/>
          <p:nvPr/>
        </p:nvSpPr>
        <p:spPr>
          <a:xfrm>
            <a:off x="1834786" y="2745011"/>
            <a:ext cx="7921782" cy="3416320"/>
          </a:xfrm>
          <a:prstGeom prst="rect">
            <a:avLst/>
          </a:prstGeom>
          <a:noFill/>
        </p:spPr>
        <p:txBody>
          <a:bodyPr wrap="square" rtlCol="0">
            <a:spAutoFit/>
          </a:bodyPr>
          <a:lstStyle/>
          <a:p>
            <a:r>
              <a:rPr lang="en-US" dirty="0"/>
              <a:t>If you have interest in becoming more active on the Digital modes, be sure to contact one of our Elmer’s or go onto Walters K5WH Zoom Channel which is available daily.		(281 543 6502   PC: 123456)</a:t>
            </a:r>
          </a:p>
          <a:p>
            <a:endParaRPr lang="en-US" dirty="0"/>
          </a:p>
          <a:p>
            <a:r>
              <a:rPr lang="en-US" dirty="0"/>
              <a:t>We also have weekly Nets:</a:t>
            </a:r>
          </a:p>
          <a:p>
            <a:r>
              <a:rPr lang="en-US" dirty="0"/>
              <a:t>	VHF/UHF Net every Wednesday evening 8PM. </a:t>
            </a:r>
          </a:p>
          <a:p>
            <a:pPr marL="800100" lvl="1" indent="-342900">
              <a:buFont typeface="Arial" panose="020B0604020202020204" pitchFamily="34" charset="0"/>
              <a:buChar char="•"/>
            </a:pPr>
            <a:r>
              <a:rPr lang="en-US" dirty="0"/>
              <a:t>	Also linked via </a:t>
            </a:r>
            <a:r>
              <a:rPr lang="en-US" dirty="0">
                <a:effectLst/>
                <a:latin typeface="Calibri" panose="020F0502020204030204" pitchFamily="34" charset="0"/>
                <a:ea typeface="Calibri" panose="020F0502020204030204" pitchFamily="34" charset="0"/>
              </a:rPr>
              <a:t>EchoLink node W5NC-R or </a:t>
            </a:r>
            <a:r>
              <a:rPr lang="en-US" dirty="0" err="1">
                <a:effectLst/>
                <a:latin typeface="Calibri" panose="020F0502020204030204" pitchFamily="34" charset="0"/>
                <a:ea typeface="Calibri" panose="020F0502020204030204" pitchFamily="34" charset="0"/>
              </a:rPr>
              <a:t>ALLstar</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rPr>
              <a:t>		146.66 pl 100</a:t>
            </a:r>
          </a:p>
          <a:p>
            <a:pPr marL="0" marR="0">
              <a:spcBef>
                <a:spcPts val="0"/>
              </a:spcBef>
              <a:spcAft>
                <a:spcPts val="0"/>
              </a:spcAft>
            </a:pPr>
            <a:r>
              <a:rPr lang="en-US" dirty="0">
                <a:effectLst/>
                <a:latin typeface="Calibri" panose="020F0502020204030204" pitchFamily="34" charset="0"/>
                <a:ea typeface="Calibri" panose="020F0502020204030204" pitchFamily="34" charset="0"/>
              </a:rPr>
              <a:t>		444.375 pl 100</a:t>
            </a:r>
          </a:p>
          <a:p>
            <a:pPr marL="800100" lvl="1" indent="-342900">
              <a:buFont typeface="Arial" panose="020B0604020202020204" pitchFamily="34" charset="0"/>
              <a:buChar char="•"/>
            </a:pPr>
            <a:endParaRPr lang="en-US" dirty="0"/>
          </a:p>
          <a:p>
            <a:r>
              <a:rPr lang="en-US" dirty="0"/>
              <a:t>	DMR Net every Tuesday evening 7PM</a:t>
            </a:r>
          </a:p>
          <a:p>
            <a:r>
              <a:rPr lang="en-US" dirty="0"/>
              <a:t>	Talk Group = 3146211	Color = 1	TS = 2</a:t>
            </a:r>
          </a:p>
        </p:txBody>
      </p:sp>
    </p:spTree>
    <p:extLst>
      <p:ext uri="{BB962C8B-B14F-4D97-AF65-F5344CB8AC3E}">
        <p14:creationId xmlns:p14="http://schemas.microsoft.com/office/powerpoint/2010/main" val="386153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9EA5-B708-491B-66C8-338623ED6A52}"/>
              </a:ext>
            </a:extLst>
          </p:cNvPr>
          <p:cNvSpPr>
            <a:spLocks noGrp="1"/>
          </p:cNvSpPr>
          <p:nvPr>
            <p:ph type="title"/>
          </p:nvPr>
        </p:nvSpPr>
        <p:spPr/>
        <p:txBody>
          <a:bodyPr/>
          <a:lstStyle/>
          <a:p>
            <a:pPr algn="ctr"/>
            <a:r>
              <a:rPr lang="en-US" dirty="0">
                <a:solidFill>
                  <a:srgbClr val="FFFF00"/>
                </a:solidFill>
              </a:rPr>
              <a:t>Evolution of the Hotspot</a:t>
            </a:r>
          </a:p>
        </p:txBody>
      </p:sp>
      <p:sp>
        <p:nvSpPr>
          <p:cNvPr id="3" name="Content Placeholder 2">
            <a:extLst>
              <a:ext uri="{FF2B5EF4-FFF2-40B4-BE49-F238E27FC236}">
                <a16:creationId xmlns:a16="http://schemas.microsoft.com/office/drawing/2014/main" id="{CC71BCFD-D174-208D-2A45-AD46F751CBD9}"/>
              </a:ext>
            </a:extLst>
          </p:cNvPr>
          <p:cNvSpPr>
            <a:spLocks noGrp="1"/>
          </p:cNvSpPr>
          <p:nvPr>
            <p:ph idx="1"/>
          </p:nvPr>
        </p:nvSpPr>
        <p:spPr>
          <a:xfrm>
            <a:off x="1039545" y="2683398"/>
            <a:ext cx="9587026" cy="3992610"/>
          </a:xfrm>
        </p:spPr>
        <p:txBody>
          <a:bodyPr>
            <a:normAutofit/>
          </a:bodyPr>
          <a:lstStyle/>
          <a:p>
            <a:r>
              <a:rPr lang="en-US" dirty="0"/>
              <a:t>My objective is to encourage Hams interested in accessing Digital modes  to consider alternatives currently available.  Many have  purchased new DMR Radio’s specifically for DMR access along with Hotspot's.  This is proving to require some ongoing knowledge programming Hotspot's and DMR Radio Code Plugs.</a:t>
            </a:r>
          </a:p>
          <a:p>
            <a:r>
              <a:rPr lang="en-US" dirty="0"/>
              <a:t>I would like  to introduce you to a new Hotspot coming into the mainstream that will allow you to access ALLstar, EchoLink, and all Digital Modes just by using your existing analog UHF/VHF HT in SIMPLEX MODE.  This means a one time investment of a Hotspot (pre-programmed) without purchasing a special Radio for interface.  </a:t>
            </a:r>
          </a:p>
          <a:p>
            <a:r>
              <a:rPr lang="en-US" dirty="0"/>
              <a:t>The following information presented is an overview of Hotspot evolution.  If enough interest, we will establish a more in-depth technical discussion.</a:t>
            </a:r>
          </a:p>
        </p:txBody>
      </p:sp>
      <p:sp>
        <p:nvSpPr>
          <p:cNvPr id="4" name="Slide Number Placeholder 3">
            <a:extLst>
              <a:ext uri="{FF2B5EF4-FFF2-40B4-BE49-F238E27FC236}">
                <a16:creationId xmlns:a16="http://schemas.microsoft.com/office/drawing/2014/main" id="{B940C59D-A685-4D36-642E-8A61F673AB5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2830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00"/>
                </a:solidFill>
              </a:rPr>
              <a:t>Types of Hotspot Hardware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3447990"/>
              </p:ext>
            </p:extLst>
          </p:nvPr>
        </p:nvGraphicFramePr>
        <p:xfrm>
          <a:off x="567837" y="1967279"/>
          <a:ext cx="11062188" cy="4727535"/>
        </p:xfrm>
        <a:graphic>
          <a:graphicData uri="http://schemas.openxmlformats.org/drawingml/2006/table">
            <a:tbl>
              <a:tblPr firstRow="1" bandRow="1">
                <a:tableStyleId>{22838BEF-8BB2-4498-84A7-C5851F593DF1}</a:tableStyleId>
              </a:tblPr>
              <a:tblGrid>
                <a:gridCol w="2494763">
                  <a:extLst>
                    <a:ext uri="{9D8B030D-6E8A-4147-A177-3AD203B41FA5}">
                      <a16:colId xmlns:a16="http://schemas.microsoft.com/office/drawing/2014/main" val="1939466511"/>
                    </a:ext>
                  </a:extLst>
                </a:gridCol>
                <a:gridCol w="2210663">
                  <a:extLst>
                    <a:ext uri="{9D8B030D-6E8A-4147-A177-3AD203B41FA5}">
                      <a16:colId xmlns:a16="http://schemas.microsoft.com/office/drawing/2014/main" val="743739855"/>
                    </a:ext>
                  </a:extLst>
                </a:gridCol>
                <a:gridCol w="6356762">
                  <a:extLst>
                    <a:ext uri="{9D8B030D-6E8A-4147-A177-3AD203B41FA5}">
                      <a16:colId xmlns:a16="http://schemas.microsoft.com/office/drawing/2014/main" val="4053260828"/>
                    </a:ext>
                  </a:extLst>
                </a:gridCol>
              </a:tblGrid>
              <a:tr h="506595">
                <a:tc>
                  <a:txBody>
                    <a:bodyPr/>
                    <a:lstStyle/>
                    <a:p>
                      <a:r>
                        <a:rPr lang="en-US" dirty="0"/>
                        <a:t>Hardware</a:t>
                      </a:r>
                    </a:p>
                  </a:txBody>
                  <a:tcPr>
                    <a:lnB w="12700" cap="flat" cmpd="sng" algn="ctr">
                      <a:solidFill>
                        <a:schemeClr val="bg2"/>
                      </a:solidFill>
                      <a:prstDash val="solid"/>
                      <a:round/>
                      <a:headEnd type="none" w="med" len="med"/>
                      <a:tailEnd type="none" w="med" len="med"/>
                    </a:lnB>
                  </a:tcPr>
                </a:tc>
                <a:tc>
                  <a:txBody>
                    <a:bodyPr/>
                    <a:lstStyle/>
                    <a:p>
                      <a:r>
                        <a:rPr lang="en-US" dirty="0"/>
                        <a:t>Simplex / Duplex</a:t>
                      </a:r>
                    </a:p>
                  </a:txBody>
                  <a:tcPr>
                    <a:lnB w="12700" cap="flat" cmpd="sng" algn="ctr">
                      <a:solidFill>
                        <a:schemeClr val="bg2"/>
                      </a:solidFill>
                      <a:prstDash val="solid"/>
                      <a:round/>
                      <a:headEnd type="none" w="med" len="med"/>
                      <a:tailEnd type="none" w="med" len="med"/>
                    </a:lnB>
                  </a:tcPr>
                </a:tc>
                <a:tc>
                  <a:txBody>
                    <a:bodyPr/>
                    <a:lstStyle/>
                    <a:p>
                      <a:r>
                        <a:rPr lang="en-US" dirty="0"/>
                        <a:t>Comments</a:t>
                      </a:r>
                    </a:p>
                  </a:txBody>
                  <a:tcP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83138817"/>
                  </a:ext>
                </a:extLst>
              </a:tr>
              <a:tr h="506595">
                <a:tc>
                  <a:txBody>
                    <a:bodyPr/>
                    <a:lstStyle/>
                    <a:p>
                      <a:r>
                        <a:rPr lang="en-US" dirty="0" err="1"/>
                        <a:t>Zumspot</a:t>
                      </a:r>
                      <a:endParaRPr lang="en-US"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a:txBody>
                    <a:bodyPr/>
                    <a:lstStyle/>
                    <a:p>
                      <a:pPr algn="ctr"/>
                      <a:r>
                        <a:rPr lang="en-US" dirty="0"/>
                        <a:t>Simplex</a:t>
                      </a:r>
                    </a:p>
                  </a:txBody>
                  <a:tcPr>
                    <a:lnT w="12700" cap="flat" cmpd="sng" algn="ctr">
                      <a:solidFill>
                        <a:schemeClr val="bg2"/>
                      </a:solidFill>
                      <a:prstDash val="solid"/>
                      <a:round/>
                      <a:headEnd type="none" w="med" len="med"/>
                      <a:tailEnd type="none" w="med" len="med"/>
                    </a:lnT>
                  </a:tcPr>
                </a:tc>
                <a:tc>
                  <a:txBody>
                    <a:bodyPr/>
                    <a:lstStyle/>
                    <a:p>
                      <a:r>
                        <a:rPr lang="en-US" dirty="0"/>
                        <a:t>visibility of Time Slot #2 only</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954331871"/>
                  </a:ext>
                </a:extLst>
              </a:tr>
              <a:tr h="506595">
                <a:tc>
                  <a:txBody>
                    <a:bodyPr/>
                    <a:lstStyle/>
                    <a:p>
                      <a:r>
                        <a:rPr lang="en-US" dirty="0" err="1"/>
                        <a:t>Jumbospot</a:t>
                      </a:r>
                      <a:endParaRPr lang="en-US" dirty="0"/>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ctr"/>
                      <a:r>
                        <a:rPr lang="en-US" dirty="0"/>
                        <a:t>Simplex</a:t>
                      </a:r>
                    </a:p>
                  </a:txBody>
                  <a:tcPr>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Chinese version of above</a:t>
                      </a:r>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59822918"/>
                  </a:ext>
                </a:extLst>
              </a:tr>
              <a:tr h="506595">
                <a:tc>
                  <a:txBody>
                    <a:bodyPr/>
                    <a:lstStyle/>
                    <a:p>
                      <a:r>
                        <a:rPr lang="en-US" dirty="0"/>
                        <a:t>Pi-Zero Wi-Fi board</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a:txBody>
                    <a:bodyPr/>
                    <a:lstStyle/>
                    <a:p>
                      <a:pPr algn="ctr"/>
                      <a:r>
                        <a:rPr lang="en-US" dirty="0"/>
                        <a:t>--</a:t>
                      </a:r>
                    </a:p>
                  </a:txBody>
                  <a:tcPr>
                    <a:lnT w="12700" cap="flat" cmpd="sng" algn="ctr">
                      <a:solidFill>
                        <a:schemeClr val="bg2"/>
                      </a:solidFill>
                      <a:prstDash val="solid"/>
                      <a:round/>
                      <a:headEnd type="none" w="med" len="med"/>
                      <a:tailEnd type="none" w="med" len="med"/>
                    </a:lnT>
                  </a:tcPr>
                </a:tc>
                <a:tc>
                  <a:txBody>
                    <a:bodyPr/>
                    <a:lstStyle/>
                    <a:p>
                      <a:r>
                        <a:rPr lang="en-US" dirty="0"/>
                        <a:t>used with above to provide wi-fi access</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4183995671"/>
                  </a:ext>
                </a:extLst>
              </a:tr>
              <a:tr h="568636">
                <a:tc>
                  <a:txBody>
                    <a:bodyPr/>
                    <a:lstStyle/>
                    <a:p>
                      <a:r>
                        <a:rPr lang="en-US" dirty="0"/>
                        <a:t>Banana Pi </a:t>
                      </a:r>
                    </a:p>
                    <a:p>
                      <a:r>
                        <a:rPr lang="en-US" dirty="0"/>
                        <a:t>BPI-M2 Zero </a:t>
                      </a:r>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ctr"/>
                      <a:r>
                        <a:rPr lang="en-US" dirty="0"/>
                        <a:t>--</a:t>
                      </a:r>
                    </a:p>
                  </a:txBody>
                  <a:tcPr>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Chinese version of Pi Zero</a:t>
                      </a:r>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99933760"/>
                  </a:ext>
                </a:extLst>
              </a:tr>
              <a:tr h="506595">
                <a:tc>
                  <a:txBody>
                    <a:bodyPr/>
                    <a:lstStyle/>
                    <a:p>
                      <a:r>
                        <a:rPr lang="en-US" dirty="0" err="1"/>
                        <a:t>SharkRF</a:t>
                      </a:r>
                      <a:r>
                        <a:rPr lang="en-US" dirty="0"/>
                        <a:t> </a:t>
                      </a:r>
                      <a:r>
                        <a:rPr lang="en-US" dirty="0" err="1"/>
                        <a:t>Openspot</a:t>
                      </a:r>
                      <a:r>
                        <a:rPr lang="en-US" dirty="0"/>
                        <a:t>  1</a:t>
                      </a:r>
                    </a:p>
                  </a:txBody>
                  <a:tcPr>
                    <a:lnT w="12700" cap="flat" cmpd="sng" algn="ctr">
                      <a:solidFill>
                        <a:schemeClr val="bg2"/>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Simplex</a:t>
                      </a:r>
                    </a:p>
                  </a:txBody>
                  <a:tcPr>
                    <a:lnT w="12700" cap="flat" cmpd="sng" algn="ctr">
                      <a:solidFill>
                        <a:schemeClr val="bg2"/>
                      </a:solidFill>
                      <a:prstDash val="solid"/>
                      <a:round/>
                      <a:headEnd type="none" w="med" len="med"/>
                      <a:tailEnd type="none" w="med" len="med"/>
                    </a:lnT>
                  </a:tcPr>
                </a:tc>
                <a:tc>
                  <a:txBody>
                    <a:bodyPr/>
                    <a:lstStyle/>
                    <a:p>
                      <a:r>
                        <a:rPr lang="en-US" dirty="0"/>
                        <a:t>Late 2018 - Discontinued production</a:t>
                      </a:r>
                    </a:p>
                    <a:p>
                      <a:r>
                        <a:rPr lang="en-US" dirty="0"/>
                        <a:t>Ethernet; need external wi-fi interface</a:t>
                      </a:r>
                    </a:p>
                  </a:txBody>
                  <a:tcP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400395039"/>
                  </a:ext>
                </a:extLst>
              </a:tr>
              <a:tr h="506595">
                <a:tc>
                  <a:txBody>
                    <a:bodyPr/>
                    <a:lstStyle/>
                    <a:p>
                      <a:r>
                        <a:rPr lang="en-US" dirty="0"/>
                        <a:t>Duplex board</a:t>
                      </a:r>
                    </a:p>
                  </a:txBody>
                  <a:tcPr/>
                </a:tc>
                <a:tc>
                  <a:txBody>
                    <a:bodyPr/>
                    <a:lstStyle/>
                    <a:p>
                      <a:pPr algn="ctr"/>
                      <a:r>
                        <a:rPr lang="en-US" dirty="0"/>
                        <a:t>Duplex</a:t>
                      </a:r>
                    </a:p>
                  </a:txBody>
                  <a:tcPr/>
                </a:tc>
                <a:tc>
                  <a:txBody>
                    <a:bodyPr/>
                    <a:lstStyle/>
                    <a:p>
                      <a:r>
                        <a:rPr lang="en-US" dirty="0"/>
                        <a:t>split channel operation visibility of Time Slots #1 &amp; #2</a:t>
                      </a:r>
                    </a:p>
                  </a:txBody>
                  <a:tcPr/>
                </a:tc>
                <a:extLst>
                  <a:ext uri="{0D108BD9-81ED-4DB2-BD59-A6C34878D82A}">
                    <a16:rowId xmlns:a16="http://schemas.microsoft.com/office/drawing/2014/main" val="1463459600"/>
                  </a:ext>
                </a:extLst>
              </a:tr>
              <a:tr h="506595">
                <a:tc>
                  <a:txBody>
                    <a:bodyPr/>
                    <a:lstStyle/>
                    <a:p>
                      <a:r>
                        <a:rPr lang="en-US" dirty="0"/>
                        <a:t>Raspberry Pi-3 b+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required for Duplex Board</a:t>
                      </a:r>
                    </a:p>
                    <a:p>
                      <a:r>
                        <a:rPr lang="en-US" dirty="0"/>
                        <a:t>adds more power &amp; flexibility for </a:t>
                      </a:r>
                      <a:r>
                        <a:rPr lang="en-US" dirty="0" err="1"/>
                        <a:t>addons</a:t>
                      </a:r>
                      <a:endParaRPr lang="en-US" dirty="0"/>
                    </a:p>
                    <a:p>
                      <a:r>
                        <a:rPr lang="en-US" dirty="0"/>
                        <a:t> i.e. Larger display such as a </a:t>
                      </a:r>
                      <a:r>
                        <a:rPr lang="en-US" dirty="0" err="1"/>
                        <a:t>Nextion</a:t>
                      </a:r>
                      <a:r>
                        <a:rPr lang="en-US" dirty="0"/>
                        <a:t> LCD</a:t>
                      </a:r>
                    </a:p>
                  </a:txBody>
                  <a:tcPr/>
                </a:tc>
                <a:extLst>
                  <a:ext uri="{0D108BD9-81ED-4DB2-BD59-A6C34878D82A}">
                    <a16:rowId xmlns:a16="http://schemas.microsoft.com/office/drawing/2014/main" val="2785134681"/>
                  </a:ext>
                </a:extLst>
              </a:tr>
            </a:tbl>
          </a:graphicData>
        </a:graphic>
      </p:graphicFrame>
    </p:spTree>
    <p:extLst>
      <p:ext uri="{BB962C8B-B14F-4D97-AF65-F5344CB8AC3E}">
        <p14:creationId xmlns:p14="http://schemas.microsoft.com/office/powerpoint/2010/main" val="379659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FF00"/>
                </a:solidFill>
              </a:rPr>
              <a:t>Zumspot</a:t>
            </a:r>
            <a:r>
              <a:rPr lang="en-US" dirty="0">
                <a:solidFill>
                  <a:srgbClr val="FFFF00"/>
                </a:solidFill>
              </a:rPr>
              <a:t> assembly</a:t>
            </a:r>
          </a:p>
        </p:txBody>
      </p:sp>
      <p:pic>
        <p:nvPicPr>
          <p:cNvPr id="5" name="Content Placeholder 4"/>
          <p:cNvPicPr>
            <a:picLocks noGrp="1" noChangeAspect="1"/>
          </p:cNvPicPr>
          <p:nvPr>
            <p:ph idx="1"/>
          </p:nvPr>
        </p:nvPicPr>
        <p:blipFill>
          <a:blip r:embed="rId2"/>
          <a:stretch>
            <a:fillRect/>
          </a:stretch>
        </p:blipFill>
        <p:spPr>
          <a:xfrm>
            <a:off x="1745456" y="3025775"/>
            <a:ext cx="3048000" cy="2286000"/>
          </a:xfrm>
        </p:spPr>
      </p:pic>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Picture 5"/>
          <p:cNvPicPr>
            <a:picLocks noChangeAspect="1"/>
          </p:cNvPicPr>
          <p:nvPr/>
        </p:nvPicPr>
        <p:blipFill>
          <a:blip r:embed="rId3"/>
          <a:stretch>
            <a:fillRect/>
          </a:stretch>
        </p:blipFill>
        <p:spPr>
          <a:xfrm>
            <a:off x="7723639" y="3025775"/>
            <a:ext cx="3048000" cy="2286000"/>
          </a:xfrm>
          <a:prstGeom prst="rect">
            <a:avLst/>
          </a:prstGeom>
        </p:spPr>
      </p:pic>
      <p:sp>
        <p:nvSpPr>
          <p:cNvPr id="7" name="TextBox 6"/>
          <p:cNvSpPr txBox="1"/>
          <p:nvPr/>
        </p:nvSpPr>
        <p:spPr>
          <a:xfrm>
            <a:off x="7197165" y="5504873"/>
            <a:ext cx="3940464" cy="369332"/>
          </a:xfrm>
          <a:prstGeom prst="rect">
            <a:avLst/>
          </a:prstGeom>
          <a:noFill/>
        </p:spPr>
        <p:txBody>
          <a:bodyPr wrap="square" rtlCol="0">
            <a:spAutoFit/>
          </a:bodyPr>
          <a:lstStyle/>
          <a:p>
            <a:r>
              <a:rPr lang="en-US" dirty="0" err="1"/>
              <a:t>Zumspot</a:t>
            </a:r>
            <a:r>
              <a:rPr lang="en-US" dirty="0"/>
              <a:t> with Pi-Zero W attached</a:t>
            </a:r>
          </a:p>
        </p:txBody>
      </p:sp>
      <p:sp>
        <p:nvSpPr>
          <p:cNvPr id="8" name="TextBox 7"/>
          <p:cNvSpPr txBox="1"/>
          <p:nvPr/>
        </p:nvSpPr>
        <p:spPr>
          <a:xfrm>
            <a:off x="1956493" y="5504873"/>
            <a:ext cx="2482341" cy="369332"/>
          </a:xfrm>
          <a:prstGeom prst="rect">
            <a:avLst/>
          </a:prstGeom>
          <a:noFill/>
        </p:spPr>
        <p:txBody>
          <a:bodyPr wrap="square" rtlCol="0">
            <a:spAutoFit/>
          </a:bodyPr>
          <a:lstStyle/>
          <a:p>
            <a:r>
              <a:rPr lang="en-US" dirty="0" err="1"/>
              <a:t>Zumspot</a:t>
            </a:r>
            <a:r>
              <a:rPr lang="en-US" dirty="0"/>
              <a:t> assembly</a:t>
            </a:r>
          </a:p>
        </p:txBody>
      </p:sp>
      <p:sp>
        <p:nvSpPr>
          <p:cNvPr id="3" name="TextBox 2">
            <a:extLst>
              <a:ext uri="{FF2B5EF4-FFF2-40B4-BE49-F238E27FC236}">
                <a16:creationId xmlns:a16="http://schemas.microsoft.com/office/drawing/2014/main" id="{23A52FF9-7C65-FA4B-A9B3-D8668AA9D71E}"/>
              </a:ext>
            </a:extLst>
          </p:cNvPr>
          <p:cNvSpPr txBox="1"/>
          <p:nvPr/>
        </p:nvSpPr>
        <p:spPr>
          <a:xfrm>
            <a:off x="8069802" y="5937423"/>
            <a:ext cx="2068497" cy="369332"/>
          </a:xfrm>
          <a:prstGeom prst="rect">
            <a:avLst/>
          </a:prstGeom>
          <a:noFill/>
        </p:spPr>
        <p:txBody>
          <a:bodyPr wrap="square" rtlCol="0">
            <a:spAutoFit/>
          </a:bodyPr>
          <a:lstStyle/>
          <a:p>
            <a:r>
              <a:rPr lang="en-US" dirty="0"/>
              <a:t>HRO = $249.95</a:t>
            </a:r>
          </a:p>
        </p:txBody>
      </p:sp>
    </p:spTree>
    <p:extLst>
      <p:ext uri="{BB962C8B-B14F-4D97-AF65-F5344CB8AC3E}">
        <p14:creationId xmlns:p14="http://schemas.microsoft.com/office/powerpoint/2010/main" val="72162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0305-0358-3BB0-2BD1-6CDD35185A93}"/>
              </a:ext>
            </a:extLst>
          </p:cNvPr>
          <p:cNvSpPr>
            <a:spLocks noGrp="1"/>
          </p:cNvSpPr>
          <p:nvPr>
            <p:ph type="title"/>
          </p:nvPr>
        </p:nvSpPr>
        <p:spPr/>
        <p:txBody>
          <a:bodyPr/>
          <a:lstStyle/>
          <a:p>
            <a:pPr algn="ctr"/>
            <a:r>
              <a:rPr lang="en-US" dirty="0">
                <a:solidFill>
                  <a:srgbClr val="FFFF00"/>
                </a:solidFill>
              </a:rPr>
              <a:t>Jumbo Spot &amp; ZOOM </a:t>
            </a:r>
          </a:p>
        </p:txBody>
      </p:sp>
      <p:pic>
        <p:nvPicPr>
          <p:cNvPr id="6" name="Content Placeholder 5" descr="A picture containing adapter&#10;&#10;Description automatically generated">
            <a:extLst>
              <a:ext uri="{FF2B5EF4-FFF2-40B4-BE49-F238E27FC236}">
                <a16:creationId xmlns:a16="http://schemas.microsoft.com/office/drawing/2014/main" id="{55894E66-5FD8-90AC-4BFB-FE8FF8183F5F}"/>
              </a:ext>
            </a:extLst>
          </p:cNvPr>
          <p:cNvPicPr>
            <a:picLocks noGrp="1" noChangeAspect="1"/>
          </p:cNvPicPr>
          <p:nvPr>
            <p:ph idx="1"/>
          </p:nvPr>
        </p:nvPicPr>
        <p:blipFill>
          <a:blip r:embed="rId2"/>
          <a:stretch>
            <a:fillRect/>
          </a:stretch>
        </p:blipFill>
        <p:spPr>
          <a:xfrm>
            <a:off x="1421283" y="2541357"/>
            <a:ext cx="3115206" cy="3115206"/>
          </a:xfrm>
        </p:spPr>
      </p:pic>
      <p:sp>
        <p:nvSpPr>
          <p:cNvPr id="4" name="Slide Number Placeholder 3">
            <a:extLst>
              <a:ext uri="{FF2B5EF4-FFF2-40B4-BE49-F238E27FC236}">
                <a16:creationId xmlns:a16="http://schemas.microsoft.com/office/drawing/2014/main" id="{3ED45C19-DEF2-CB2A-F48C-41906C4793C4}"/>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Picture 7" descr="A picture containing text, electronics&#10;&#10;Description automatically generated">
            <a:extLst>
              <a:ext uri="{FF2B5EF4-FFF2-40B4-BE49-F238E27FC236}">
                <a16:creationId xmlns:a16="http://schemas.microsoft.com/office/drawing/2014/main" id="{8DAE6927-9EF5-01E2-7154-51674F2FED7B}"/>
              </a:ext>
            </a:extLst>
          </p:cNvPr>
          <p:cNvPicPr>
            <a:picLocks noChangeAspect="1"/>
          </p:cNvPicPr>
          <p:nvPr/>
        </p:nvPicPr>
        <p:blipFill>
          <a:blip r:embed="rId3"/>
          <a:stretch>
            <a:fillRect/>
          </a:stretch>
        </p:blipFill>
        <p:spPr>
          <a:xfrm>
            <a:off x="6693577" y="2541357"/>
            <a:ext cx="2367842" cy="3157122"/>
          </a:xfrm>
          <a:prstGeom prst="rect">
            <a:avLst/>
          </a:prstGeom>
        </p:spPr>
      </p:pic>
      <p:sp>
        <p:nvSpPr>
          <p:cNvPr id="9" name="TextBox 8">
            <a:extLst>
              <a:ext uri="{FF2B5EF4-FFF2-40B4-BE49-F238E27FC236}">
                <a16:creationId xmlns:a16="http://schemas.microsoft.com/office/drawing/2014/main" id="{8FDB3EC1-DDD1-1D10-5044-C13EB8C25E9F}"/>
              </a:ext>
            </a:extLst>
          </p:cNvPr>
          <p:cNvSpPr txBox="1"/>
          <p:nvPr/>
        </p:nvSpPr>
        <p:spPr>
          <a:xfrm>
            <a:off x="1784412" y="6019262"/>
            <a:ext cx="8265110" cy="369332"/>
          </a:xfrm>
          <a:prstGeom prst="rect">
            <a:avLst/>
          </a:prstGeom>
          <a:noFill/>
        </p:spPr>
        <p:txBody>
          <a:bodyPr wrap="square" rtlCol="0">
            <a:spAutoFit/>
          </a:bodyPr>
          <a:lstStyle/>
          <a:p>
            <a:r>
              <a:rPr lang="en-US" dirty="0">
                <a:solidFill>
                  <a:srgbClr val="FF0000"/>
                </a:solidFill>
              </a:rPr>
              <a:t>Jumbo Spot					                   ZOOM Spot With </a:t>
            </a:r>
            <a:r>
              <a:rPr lang="en-US" dirty="0" err="1">
                <a:solidFill>
                  <a:srgbClr val="FF0000"/>
                </a:solidFill>
              </a:rPr>
              <a:t>Nextion</a:t>
            </a:r>
            <a:r>
              <a:rPr lang="en-US" dirty="0">
                <a:solidFill>
                  <a:srgbClr val="FF0000"/>
                </a:solidFill>
              </a:rPr>
              <a:t> Display</a:t>
            </a:r>
          </a:p>
        </p:txBody>
      </p:sp>
      <p:sp>
        <p:nvSpPr>
          <p:cNvPr id="3" name="TextBox 2">
            <a:extLst>
              <a:ext uri="{FF2B5EF4-FFF2-40B4-BE49-F238E27FC236}">
                <a16:creationId xmlns:a16="http://schemas.microsoft.com/office/drawing/2014/main" id="{E45A875D-7064-0958-8613-7968CA913ECE}"/>
              </a:ext>
            </a:extLst>
          </p:cNvPr>
          <p:cNvSpPr txBox="1"/>
          <p:nvPr/>
        </p:nvSpPr>
        <p:spPr>
          <a:xfrm>
            <a:off x="1784412" y="6322289"/>
            <a:ext cx="1944209" cy="369332"/>
          </a:xfrm>
          <a:prstGeom prst="rect">
            <a:avLst/>
          </a:prstGeom>
          <a:noFill/>
        </p:spPr>
        <p:txBody>
          <a:bodyPr wrap="square" rtlCol="0">
            <a:spAutoFit/>
          </a:bodyPr>
          <a:lstStyle/>
          <a:p>
            <a:r>
              <a:rPr lang="en-US" dirty="0"/>
              <a:t>E-bay = $132.00</a:t>
            </a:r>
          </a:p>
        </p:txBody>
      </p:sp>
    </p:spTree>
    <p:extLst>
      <p:ext uri="{BB962C8B-B14F-4D97-AF65-F5344CB8AC3E}">
        <p14:creationId xmlns:p14="http://schemas.microsoft.com/office/powerpoint/2010/main" val="191684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96669"/>
            <a:ext cx="8761413" cy="1242498"/>
          </a:xfrm>
        </p:spPr>
        <p:txBody>
          <a:bodyPr/>
          <a:lstStyle/>
          <a:p>
            <a:pPr algn="ctr"/>
            <a:r>
              <a:rPr lang="en-US" sz="4000" dirty="0" err="1">
                <a:solidFill>
                  <a:srgbClr val="FFFF00"/>
                </a:solidFill>
              </a:rPr>
              <a:t>SharkRF</a:t>
            </a:r>
            <a:r>
              <a:rPr lang="en-US" sz="4000" dirty="0">
                <a:solidFill>
                  <a:srgbClr val="FFFF00"/>
                </a:solidFill>
              </a:rPr>
              <a:t> </a:t>
            </a:r>
            <a:r>
              <a:rPr lang="en-US" sz="4000" dirty="0" err="1">
                <a:solidFill>
                  <a:srgbClr val="FFFF00"/>
                </a:solidFill>
              </a:rPr>
              <a:t>Openspot</a:t>
            </a:r>
            <a:r>
              <a:rPr lang="en-US" sz="4000" dirty="0">
                <a:solidFill>
                  <a:srgbClr val="FFFF00"/>
                </a:solidFill>
              </a:rPr>
              <a:t> 1 &amp; 2</a:t>
            </a:r>
            <a:br>
              <a:rPr lang="en-US" dirty="0">
                <a:solidFill>
                  <a:srgbClr val="92D050"/>
                </a:solidFill>
              </a:rPr>
            </a:br>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Content Placeholder 4"/>
          <p:cNvPicPr>
            <a:picLocks noGrp="1" noChangeAspect="1"/>
          </p:cNvPicPr>
          <p:nvPr>
            <p:ph idx="1"/>
          </p:nvPr>
        </p:nvPicPr>
        <p:blipFill>
          <a:blip r:embed="rId2"/>
          <a:stretch>
            <a:fillRect/>
          </a:stretch>
        </p:blipFill>
        <p:spPr>
          <a:xfrm>
            <a:off x="8004332" y="2426329"/>
            <a:ext cx="3297027" cy="2949966"/>
          </a:xfrm>
          <a:prstGeom prst="rect">
            <a:avLst/>
          </a:prstGeom>
        </p:spPr>
      </p:pic>
      <p:sp>
        <p:nvSpPr>
          <p:cNvPr id="6" name="Content Placeholder 2"/>
          <p:cNvSpPr txBox="1">
            <a:spLocks/>
          </p:cNvSpPr>
          <p:nvPr/>
        </p:nvSpPr>
        <p:spPr>
          <a:xfrm>
            <a:off x="488726" y="2538846"/>
            <a:ext cx="7721124" cy="832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err="1"/>
              <a:t>SharkRF</a:t>
            </a:r>
            <a:r>
              <a:rPr lang="en-US" sz="2000" dirty="0"/>
              <a:t> </a:t>
            </a:r>
            <a:r>
              <a:rPr lang="en-US" sz="2000" dirty="0" err="1"/>
              <a:t>Openspot</a:t>
            </a:r>
            <a:r>
              <a:rPr lang="en-US" sz="2000" dirty="0"/>
              <a:t> 1 – has lights, gives voice info via TG9, but needs an adapter to do mobile Wi-Fi</a:t>
            </a:r>
          </a:p>
        </p:txBody>
      </p:sp>
      <p:sp>
        <p:nvSpPr>
          <p:cNvPr id="3" name="TextBox 2"/>
          <p:cNvSpPr txBox="1"/>
          <p:nvPr/>
        </p:nvSpPr>
        <p:spPr>
          <a:xfrm>
            <a:off x="8004332" y="5540292"/>
            <a:ext cx="3949254" cy="1015663"/>
          </a:xfrm>
          <a:prstGeom prst="rect">
            <a:avLst/>
          </a:prstGeom>
          <a:noFill/>
        </p:spPr>
        <p:txBody>
          <a:bodyPr wrap="square" rtlCol="0">
            <a:spAutoFit/>
          </a:bodyPr>
          <a:lstStyle/>
          <a:p>
            <a:r>
              <a:rPr lang="en-US" sz="1200" b="1" dirty="0" err="1">
                <a:solidFill>
                  <a:srgbClr val="FF0000"/>
                </a:solidFill>
              </a:rPr>
              <a:t>SharkRF</a:t>
            </a:r>
            <a:r>
              <a:rPr lang="en-US" sz="1200" b="1" dirty="0">
                <a:solidFill>
                  <a:srgbClr val="FF0000"/>
                </a:solidFill>
              </a:rPr>
              <a:t> </a:t>
            </a:r>
            <a:r>
              <a:rPr lang="en-US" sz="1200" b="1" dirty="0" err="1">
                <a:solidFill>
                  <a:srgbClr val="FF0000"/>
                </a:solidFill>
              </a:rPr>
              <a:t>Openspot</a:t>
            </a:r>
            <a:r>
              <a:rPr lang="en-US" sz="1200" b="1" dirty="0">
                <a:solidFill>
                  <a:srgbClr val="FF0000"/>
                </a:solidFill>
              </a:rPr>
              <a:t> 1 – Discontinued production</a:t>
            </a:r>
          </a:p>
          <a:p>
            <a:endParaRPr lang="en-US" sz="1200" b="1" dirty="0"/>
          </a:p>
          <a:p>
            <a:r>
              <a:rPr lang="en-US" sz="1200" b="1" dirty="0"/>
              <a:t>TP-LINK</a:t>
            </a:r>
            <a:endParaRPr lang="en-US" sz="1200" dirty="0"/>
          </a:p>
          <a:p>
            <a:r>
              <a:rPr lang="en-US" sz="1200" b="1" dirty="0"/>
              <a:t>Portable 3G/4G Wireless N Router</a:t>
            </a:r>
            <a:endParaRPr lang="en-US" sz="1200" dirty="0"/>
          </a:p>
          <a:p>
            <a:r>
              <a:rPr lang="en-US" sz="1200" b="1" dirty="0"/>
              <a:t>Model No.  TL-MR3020</a:t>
            </a:r>
            <a:endParaRPr lang="en-US" sz="1200" dirty="0"/>
          </a:p>
        </p:txBody>
      </p:sp>
      <p:pic>
        <p:nvPicPr>
          <p:cNvPr id="9" name="Picture 8" descr="A close up of a device&#10;&#10;Description automatically generated">
            <a:extLst>
              <a:ext uri="{FF2B5EF4-FFF2-40B4-BE49-F238E27FC236}">
                <a16:creationId xmlns:a16="http://schemas.microsoft.com/office/drawing/2014/main" id="{FEF42BB1-DB46-4D11-A741-76B70D5C382E}"/>
              </a:ext>
            </a:extLst>
          </p:cNvPr>
          <p:cNvPicPr>
            <a:picLocks noChangeAspect="1"/>
          </p:cNvPicPr>
          <p:nvPr/>
        </p:nvPicPr>
        <p:blipFill>
          <a:blip r:embed="rId3"/>
          <a:stretch>
            <a:fillRect/>
          </a:stretch>
        </p:blipFill>
        <p:spPr>
          <a:xfrm>
            <a:off x="890641" y="3371273"/>
            <a:ext cx="3175000" cy="3051720"/>
          </a:xfrm>
          <a:prstGeom prst="rect">
            <a:avLst/>
          </a:prstGeom>
        </p:spPr>
      </p:pic>
      <p:sp>
        <p:nvSpPr>
          <p:cNvPr id="10" name="Rectangle 9">
            <a:extLst>
              <a:ext uri="{FF2B5EF4-FFF2-40B4-BE49-F238E27FC236}">
                <a16:creationId xmlns:a16="http://schemas.microsoft.com/office/drawing/2014/main" id="{74B40716-534E-4379-86EE-0CE395ED2825}"/>
              </a:ext>
            </a:extLst>
          </p:cNvPr>
          <p:cNvSpPr/>
          <p:nvPr/>
        </p:nvSpPr>
        <p:spPr>
          <a:xfrm>
            <a:off x="4187669" y="3255453"/>
            <a:ext cx="3716006" cy="1754326"/>
          </a:xfrm>
          <a:prstGeom prst="rect">
            <a:avLst/>
          </a:prstGeom>
        </p:spPr>
        <p:txBody>
          <a:bodyPr wrap="square">
            <a:spAutoFit/>
          </a:bodyPr>
          <a:lstStyle/>
          <a:p>
            <a:r>
              <a:rPr lang="en-US" dirty="0">
                <a:solidFill>
                  <a:srgbClr val="FF0000"/>
                </a:solidFill>
                <a:latin typeface="&amp;quot"/>
              </a:rPr>
              <a:t>Key features – </a:t>
            </a:r>
            <a:r>
              <a:rPr lang="en-US" dirty="0" err="1">
                <a:solidFill>
                  <a:srgbClr val="FF0000"/>
                </a:solidFill>
                <a:latin typeface="&amp;quot"/>
              </a:rPr>
              <a:t>SharkRF</a:t>
            </a:r>
            <a:r>
              <a:rPr lang="en-US" dirty="0">
                <a:solidFill>
                  <a:srgbClr val="FF0000"/>
                </a:solidFill>
                <a:latin typeface="&amp;quot"/>
              </a:rPr>
              <a:t> </a:t>
            </a:r>
            <a:r>
              <a:rPr lang="en-US" dirty="0" err="1">
                <a:solidFill>
                  <a:srgbClr val="FF0000"/>
                </a:solidFill>
                <a:latin typeface="&amp;quot"/>
              </a:rPr>
              <a:t>Openspot</a:t>
            </a:r>
            <a:r>
              <a:rPr lang="en-US" dirty="0">
                <a:solidFill>
                  <a:srgbClr val="FF0000"/>
                </a:solidFill>
                <a:latin typeface="&amp;quot"/>
              </a:rPr>
              <a:t> 2</a:t>
            </a:r>
          </a:p>
          <a:p>
            <a:pPr>
              <a:buFont typeface="Arial" panose="020B0604020202020204" pitchFamily="34" charset="0"/>
              <a:buChar char="•"/>
            </a:pPr>
            <a:r>
              <a:rPr lang="en-US" dirty="0">
                <a:latin typeface="&amp;quot"/>
              </a:rPr>
              <a:t>Web-based easy and fast Quick Setup</a:t>
            </a:r>
          </a:p>
          <a:p>
            <a:pPr>
              <a:buFont typeface="Arial" panose="020B0604020202020204" pitchFamily="34" charset="0"/>
              <a:buChar char="•"/>
            </a:pPr>
            <a:r>
              <a:rPr lang="en-US" dirty="0">
                <a:latin typeface="&amp;quot"/>
              </a:rPr>
              <a:t>No additional hardware required, works out of the box without a computer</a:t>
            </a:r>
            <a:endParaRPr lang="en-US" b="0" i="0" u="none" strike="noStrike" dirty="0">
              <a:effectLst/>
              <a:latin typeface="&amp;quot"/>
            </a:endParaRPr>
          </a:p>
        </p:txBody>
      </p:sp>
      <p:sp>
        <p:nvSpPr>
          <p:cNvPr id="11" name="Rectangle 10">
            <a:extLst>
              <a:ext uri="{FF2B5EF4-FFF2-40B4-BE49-F238E27FC236}">
                <a16:creationId xmlns:a16="http://schemas.microsoft.com/office/drawing/2014/main" id="{4B93EABF-0591-46DF-BE6A-3F26A34E2E94}"/>
              </a:ext>
            </a:extLst>
          </p:cNvPr>
          <p:cNvSpPr/>
          <p:nvPr/>
        </p:nvSpPr>
        <p:spPr>
          <a:xfrm>
            <a:off x="4187669" y="4961003"/>
            <a:ext cx="3462509" cy="1200329"/>
          </a:xfrm>
          <a:prstGeom prst="rect">
            <a:avLst/>
          </a:prstGeom>
        </p:spPr>
        <p:txBody>
          <a:bodyPr wrap="square">
            <a:spAutoFit/>
          </a:bodyPr>
          <a:lstStyle/>
          <a:p>
            <a:r>
              <a:rPr lang="en-US" dirty="0">
                <a:latin typeface="Maven Pro"/>
              </a:rPr>
              <a:t>Supports cross modem modes (example: talk with your C4FM radio on DMR, and with your DMR radio on System Fusion networks).</a:t>
            </a:r>
            <a:endParaRPr lang="en-US" dirty="0"/>
          </a:p>
        </p:txBody>
      </p:sp>
    </p:spTree>
    <p:extLst>
      <p:ext uri="{BB962C8B-B14F-4D97-AF65-F5344CB8AC3E}">
        <p14:creationId xmlns:p14="http://schemas.microsoft.com/office/powerpoint/2010/main" val="397002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5DD3-7668-827D-917F-EFAFFEA1FEA3}"/>
              </a:ext>
            </a:extLst>
          </p:cNvPr>
          <p:cNvSpPr>
            <a:spLocks noGrp="1"/>
          </p:cNvSpPr>
          <p:nvPr>
            <p:ph type="title"/>
          </p:nvPr>
        </p:nvSpPr>
        <p:spPr/>
        <p:txBody>
          <a:bodyPr/>
          <a:lstStyle/>
          <a:p>
            <a:pPr algn="ctr"/>
            <a:br>
              <a:rPr lang="en-US" sz="3600" dirty="0">
                <a:solidFill>
                  <a:srgbClr val="FFFF00"/>
                </a:solidFill>
              </a:rPr>
            </a:br>
            <a:r>
              <a:rPr lang="en-US" sz="3600" dirty="0" err="1">
                <a:solidFill>
                  <a:srgbClr val="FFFF00"/>
                </a:solidFill>
              </a:rPr>
              <a:t>SharkRF</a:t>
            </a:r>
            <a:r>
              <a:rPr lang="en-US" sz="3600" dirty="0">
                <a:solidFill>
                  <a:srgbClr val="FFFF00"/>
                </a:solidFill>
              </a:rPr>
              <a:t> </a:t>
            </a:r>
            <a:r>
              <a:rPr lang="en-US" sz="3600" dirty="0" err="1">
                <a:solidFill>
                  <a:srgbClr val="FFFF00"/>
                </a:solidFill>
              </a:rPr>
              <a:t>Openspot</a:t>
            </a:r>
            <a:r>
              <a:rPr lang="en-US" sz="3600" dirty="0">
                <a:solidFill>
                  <a:srgbClr val="FFFF00"/>
                </a:solidFill>
              </a:rPr>
              <a:t> 3 , 4 &amp; 4Pro</a:t>
            </a:r>
            <a:br>
              <a:rPr lang="en-US" dirty="0">
                <a:solidFill>
                  <a:srgbClr val="92D050"/>
                </a:solidFill>
              </a:rPr>
            </a:br>
            <a:endParaRPr lang="en-US" dirty="0"/>
          </a:p>
        </p:txBody>
      </p:sp>
      <p:sp>
        <p:nvSpPr>
          <p:cNvPr id="3" name="Content Placeholder 2">
            <a:extLst>
              <a:ext uri="{FF2B5EF4-FFF2-40B4-BE49-F238E27FC236}">
                <a16:creationId xmlns:a16="http://schemas.microsoft.com/office/drawing/2014/main" id="{EA36BF49-C7B0-8C99-F0E9-AF7074CB0EB4}"/>
              </a:ext>
            </a:extLst>
          </p:cNvPr>
          <p:cNvSpPr>
            <a:spLocks noGrp="1"/>
          </p:cNvSpPr>
          <p:nvPr>
            <p:ph idx="1"/>
          </p:nvPr>
        </p:nvSpPr>
        <p:spPr>
          <a:xfrm>
            <a:off x="469937" y="2379217"/>
            <a:ext cx="6525667" cy="3755253"/>
          </a:xfrm>
        </p:spPr>
        <p:txBody>
          <a:bodyPr>
            <a:normAutofit lnSpcReduction="10000"/>
          </a:bodyPr>
          <a:lstStyle/>
          <a:p>
            <a:pPr>
              <a:buFont typeface="Wingdings" panose="05000000000000000000" pitchFamily="2" charset="2"/>
              <a:buChar char="Ø"/>
            </a:pPr>
            <a:r>
              <a:rPr lang="en-US" dirty="0">
                <a:solidFill>
                  <a:schemeClr val="tx2"/>
                </a:solidFill>
                <a:latin typeface="Maven Pro"/>
              </a:rPr>
              <a:t>B</a:t>
            </a:r>
            <a:r>
              <a:rPr lang="en-US" b="0" i="0" dirty="0">
                <a:solidFill>
                  <a:schemeClr val="tx2"/>
                </a:solidFill>
                <a:effectLst/>
                <a:latin typeface="Maven Pro"/>
              </a:rPr>
              <a:t>oth the openSPOT4 and openSPOT4 Pro can do cross modes, however, D-STAR® cross mode operation requires the Pro version of the openSPOT4</a:t>
            </a:r>
          </a:p>
          <a:p>
            <a:pPr algn="l">
              <a:buFont typeface="Wingdings" panose="05000000000000000000" pitchFamily="2" charset="2"/>
              <a:buChar char="Ø"/>
            </a:pPr>
            <a:r>
              <a:rPr lang="en-US" b="0" i="0" dirty="0">
                <a:solidFill>
                  <a:schemeClr val="tx2"/>
                </a:solidFill>
                <a:effectLst/>
                <a:latin typeface="Maven Pro"/>
              </a:rPr>
              <a:t>The openSPOT4 Pro extends the feature set of the openSPOT4 with onboard transcoding hardware:</a:t>
            </a:r>
          </a:p>
          <a:p>
            <a:pPr algn="l">
              <a:buFont typeface="Wingdings" panose="05000000000000000000" pitchFamily="2" charset="2"/>
              <a:buChar char="Ø"/>
            </a:pPr>
            <a:r>
              <a:rPr lang="en-US" b="0" i="0" dirty="0">
                <a:solidFill>
                  <a:schemeClr val="tx2"/>
                </a:solidFill>
                <a:effectLst/>
                <a:latin typeface="Maven Pro"/>
              </a:rPr>
              <a:t>The openSPOT4 Pro has the </a:t>
            </a:r>
            <a:r>
              <a:rPr lang="en-US" b="1" i="0" dirty="0">
                <a:solidFill>
                  <a:schemeClr val="tx2"/>
                </a:solidFill>
                <a:effectLst/>
                <a:latin typeface="Maven Pro"/>
              </a:rPr>
              <a:t>best voice quality</a:t>
            </a:r>
            <a:r>
              <a:rPr lang="en-US" b="0" i="0" dirty="0">
                <a:solidFill>
                  <a:schemeClr val="tx2"/>
                </a:solidFill>
                <a:effectLst/>
                <a:latin typeface="Maven Pro"/>
              </a:rPr>
              <a:t> in cross mode operation</a:t>
            </a:r>
          </a:p>
          <a:p>
            <a:pPr algn="l">
              <a:buFont typeface="Wingdings" panose="05000000000000000000" pitchFamily="2" charset="2"/>
              <a:buChar char="Ø"/>
            </a:pPr>
            <a:r>
              <a:rPr lang="en-US" b="0" i="0" dirty="0">
                <a:solidFill>
                  <a:schemeClr val="tx2"/>
                </a:solidFill>
                <a:effectLst/>
                <a:latin typeface="Maven Pro"/>
              </a:rPr>
              <a:t>Supports </a:t>
            </a:r>
            <a:r>
              <a:rPr lang="en-US" b="1" i="0" dirty="0">
                <a:solidFill>
                  <a:schemeClr val="tx2"/>
                </a:solidFill>
                <a:effectLst/>
                <a:latin typeface="Maven Pro"/>
              </a:rPr>
              <a:t>D-STAR® cross modes</a:t>
            </a:r>
            <a:r>
              <a:rPr lang="en-US" b="0" i="0" dirty="0">
                <a:solidFill>
                  <a:schemeClr val="tx2"/>
                </a:solidFill>
                <a:effectLst/>
                <a:latin typeface="Maven Pro"/>
              </a:rPr>
              <a:t>: use your D-STAR® transceiver to access DMR, C4FM, NXDN® networks, or your DMR, C4FM, NXDN® transceiver to access D-STAR® networks</a:t>
            </a:r>
          </a:p>
          <a:p>
            <a:pPr algn="l">
              <a:buFont typeface="Wingdings" panose="05000000000000000000" pitchFamily="2" charset="2"/>
              <a:buChar char="Ø"/>
            </a:pPr>
            <a:r>
              <a:rPr lang="en-US" b="0" i="0" dirty="0">
                <a:solidFill>
                  <a:schemeClr val="tx2"/>
                </a:solidFill>
                <a:effectLst/>
                <a:latin typeface="Maven Pro"/>
              </a:rPr>
              <a:t>Supports </a:t>
            </a:r>
            <a:r>
              <a:rPr lang="en-US" b="1" i="0" dirty="0">
                <a:solidFill>
                  <a:schemeClr val="tx2"/>
                </a:solidFill>
                <a:effectLst/>
                <a:latin typeface="Maven Pro"/>
              </a:rPr>
              <a:t>call audio playback</a:t>
            </a:r>
            <a:r>
              <a:rPr lang="en-US" b="0" i="0" dirty="0">
                <a:solidFill>
                  <a:schemeClr val="tx2"/>
                </a:solidFill>
                <a:effectLst/>
                <a:latin typeface="Maven Pro"/>
              </a:rPr>
              <a:t> on the web interface</a:t>
            </a:r>
          </a:p>
          <a:p>
            <a:pPr algn="l">
              <a:buFont typeface="Wingdings" panose="05000000000000000000" pitchFamily="2" charset="2"/>
              <a:buChar char="Ø"/>
            </a:pPr>
            <a:r>
              <a:rPr lang="en-US" b="0" i="0" dirty="0">
                <a:solidFill>
                  <a:schemeClr val="tx2"/>
                </a:solidFill>
                <a:effectLst/>
                <a:latin typeface="Maven Pro"/>
              </a:rPr>
              <a:t>Supports 10 configuration profiles</a:t>
            </a:r>
          </a:p>
        </p:txBody>
      </p:sp>
      <p:sp>
        <p:nvSpPr>
          <p:cNvPr id="4" name="Slide Number Placeholder 3">
            <a:extLst>
              <a:ext uri="{FF2B5EF4-FFF2-40B4-BE49-F238E27FC236}">
                <a16:creationId xmlns:a16="http://schemas.microsoft.com/office/drawing/2014/main" id="{CD16952C-3032-F2FD-62AB-A8FD6EB0A7F8}"/>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a:extLst>
              <a:ext uri="{FF2B5EF4-FFF2-40B4-BE49-F238E27FC236}">
                <a16:creationId xmlns:a16="http://schemas.microsoft.com/office/drawing/2014/main" id="{C76062B3-1722-A881-B07A-2ADE9C7BA169}"/>
              </a:ext>
            </a:extLst>
          </p:cNvPr>
          <p:cNvPicPr>
            <a:picLocks noChangeAspect="1"/>
          </p:cNvPicPr>
          <p:nvPr/>
        </p:nvPicPr>
        <p:blipFill>
          <a:blip r:embed="rId2"/>
          <a:stretch>
            <a:fillRect/>
          </a:stretch>
        </p:blipFill>
        <p:spPr>
          <a:xfrm>
            <a:off x="7111013" y="2494626"/>
            <a:ext cx="4611050" cy="2226024"/>
          </a:xfrm>
          <a:prstGeom prst="rect">
            <a:avLst/>
          </a:prstGeom>
        </p:spPr>
      </p:pic>
      <p:sp>
        <p:nvSpPr>
          <p:cNvPr id="7" name="TextBox 6">
            <a:extLst>
              <a:ext uri="{FF2B5EF4-FFF2-40B4-BE49-F238E27FC236}">
                <a16:creationId xmlns:a16="http://schemas.microsoft.com/office/drawing/2014/main" id="{E94AF21B-7522-EEB0-51C8-491F318FF040}"/>
              </a:ext>
            </a:extLst>
          </p:cNvPr>
          <p:cNvSpPr txBox="1"/>
          <p:nvPr/>
        </p:nvSpPr>
        <p:spPr>
          <a:xfrm>
            <a:off x="7705818" y="5013184"/>
            <a:ext cx="3559946" cy="646331"/>
          </a:xfrm>
          <a:prstGeom prst="rect">
            <a:avLst/>
          </a:prstGeom>
          <a:noFill/>
        </p:spPr>
        <p:txBody>
          <a:bodyPr wrap="square" rtlCol="0">
            <a:spAutoFit/>
          </a:bodyPr>
          <a:lstStyle/>
          <a:p>
            <a:r>
              <a:rPr lang="en-US" dirty="0" err="1"/>
              <a:t>OpenSpot</a:t>
            </a:r>
            <a:r>
              <a:rPr lang="en-US" dirty="0"/>
              <a:t> 4 	= 	$260.90</a:t>
            </a:r>
          </a:p>
          <a:p>
            <a:r>
              <a:rPr lang="en-US" dirty="0" err="1"/>
              <a:t>OpenSpot</a:t>
            </a:r>
            <a:r>
              <a:rPr lang="en-US" dirty="0"/>
              <a:t> 4 Pro	= 	$329.04</a:t>
            </a:r>
          </a:p>
        </p:txBody>
      </p:sp>
    </p:spTree>
    <p:extLst>
      <p:ext uri="{BB962C8B-B14F-4D97-AF65-F5344CB8AC3E}">
        <p14:creationId xmlns:p14="http://schemas.microsoft.com/office/powerpoint/2010/main" val="427980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2D7B-AA70-463D-9BE3-DF14B735AE78}"/>
              </a:ext>
            </a:extLst>
          </p:cNvPr>
          <p:cNvSpPr>
            <a:spLocks noGrp="1"/>
          </p:cNvSpPr>
          <p:nvPr>
            <p:ph type="title"/>
          </p:nvPr>
        </p:nvSpPr>
        <p:spPr/>
        <p:txBody>
          <a:bodyPr/>
          <a:lstStyle/>
          <a:p>
            <a:pPr algn="ctr"/>
            <a:r>
              <a:rPr lang="en-US" dirty="0">
                <a:solidFill>
                  <a:srgbClr val="FFFF00"/>
                </a:solidFill>
              </a:rPr>
              <a:t>Analog RADIO’s</a:t>
            </a:r>
          </a:p>
        </p:txBody>
      </p:sp>
      <p:sp>
        <p:nvSpPr>
          <p:cNvPr id="3" name="Content Placeholder 2">
            <a:extLst>
              <a:ext uri="{FF2B5EF4-FFF2-40B4-BE49-F238E27FC236}">
                <a16:creationId xmlns:a16="http://schemas.microsoft.com/office/drawing/2014/main" id="{246100CA-B916-4444-AB06-3D23B62CDC33}"/>
              </a:ext>
            </a:extLst>
          </p:cNvPr>
          <p:cNvSpPr>
            <a:spLocks noGrp="1"/>
          </p:cNvSpPr>
          <p:nvPr>
            <p:ph idx="1"/>
          </p:nvPr>
        </p:nvSpPr>
        <p:spPr>
          <a:xfrm>
            <a:off x="1154955" y="2603499"/>
            <a:ext cx="8761412" cy="3835007"/>
          </a:xfrm>
        </p:spPr>
        <p:txBody>
          <a:bodyPr>
            <a:normAutofit/>
          </a:bodyPr>
          <a:lstStyle/>
          <a:p>
            <a:r>
              <a:rPr lang="en-US" sz="2400" dirty="0"/>
              <a:t>TYT MD-UV380 (UHF only), most popular, cheapest, and has TY Tools firmware to add features for free.</a:t>
            </a:r>
          </a:p>
          <a:p>
            <a:r>
              <a:rPr lang="en-US" sz="2400" dirty="0"/>
              <a:t>TYT MD-2017 (UHF-VHF), gaining popularity, and TY Tools coming.</a:t>
            </a:r>
          </a:p>
          <a:p>
            <a:r>
              <a:rPr lang="en-US" sz="2400" dirty="0"/>
              <a:t>TYT MD-9600 (UHF-VHF), mobile radio.</a:t>
            </a:r>
          </a:p>
          <a:p>
            <a:r>
              <a:rPr lang="en-US" sz="2400" dirty="0"/>
              <a:t>Connect Systems, </a:t>
            </a:r>
            <a:r>
              <a:rPr lang="en-US" sz="2400" dirty="0" err="1"/>
              <a:t>Hytera</a:t>
            </a:r>
            <a:r>
              <a:rPr lang="en-US" sz="2400" dirty="0"/>
              <a:t>, Motorola, </a:t>
            </a:r>
            <a:r>
              <a:rPr lang="en-US" sz="2400" dirty="0" err="1"/>
              <a:t>Rfinder</a:t>
            </a:r>
            <a:r>
              <a:rPr lang="en-US" sz="2400" dirty="0"/>
              <a:t>, and several other off brands available.</a:t>
            </a:r>
          </a:p>
          <a:p>
            <a:r>
              <a:rPr lang="en-US" sz="2400" dirty="0"/>
              <a:t>Kenwood, </a:t>
            </a:r>
            <a:r>
              <a:rPr lang="en-US" sz="2400" dirty="0" err="1"/>
              <a:t>Icom</a:t>
            </a:r>
            <a:r>
              <a:rPr lang="en-US" sz="2400" dirty="0"/>
              <a:t>, and </a:t>
            </a:r>
            <a:r>
              <a:rPr lang="en-US" sz="2400" dirty="0" err="1"/>
              <a:t>Yaesu</a:t>
            </a:r>
            <a:r>
              <a:rPr lang="en-US" sz="2400" dirty="0"/>
              <a:t> not in DMR yet.</a:t>
            </a:r>
          </a:p>
        </p:txBody>
      </p:sp>
      <p:sp>
        <p:nvSpPr>
          <p:cNvPr id="4" name="Slide Number Placeholder 3">
            <a:extLst>
              <a:ext uri="{FF2B5EF4-FFF2-40B4-BE49-F238E27FC236}">
                <a16:creationId xmlns:a16="http://schemas.microsoft.com/office/drawing/2014/main" id="{B9B343BD-1BD4-465A-A7BF-BE2C050D068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44627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4E29-1E7D-F6E4-E2A7-382294472B06}"/>
              </a:ext>
            </a:extLst>
          </p:cNvPr>
          <p:cNvSpPr>
            <a:spLocks noGrp="1"/>
          </p:cNvSpPr>
          <p:nvPr>
            <p:ph type="title"/>
          </p:nvPr>
        </p:nvSpPr>
        <p:spPr/>
        <p:txBody>
          <a:bodyPr/>
          <a:lstStyle/>
          <a:p>
            <a:pPr algn="ctr"/>
            <a:r>
              <a:rPr lang="en-US" dirty="0">
                <a:solidFill>
                  <a:srgbClr val="FFFF00"/>
                </a:solidFill>
              </a:rPr>
              <a:t>Analog HT</a:t>
            </a:r>
            <a:endParaRPr lang="en-US" dirty="0"/>
          </a:p>
        </p:txBody>
      </p:sp>
      <p:sp>
        <p:nvSpPr>
          <p:cNvPr id="4" name="Slide Number Placeholder 3">
            <a:extLst>
              <a:ext uri="{FF2B5EF4-FFF2-40B4-BE49-F238E27FC236}">
                <a16:creationId xmlns:a16="http://schemas.microsoft.com/office/drawing/2014/main" id="{7E080E5E-78DA-3839-0115-292265666875}"/>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8">
            <a:extLst>
              <a:ext uri="{FF2B5EF4-FFF2-40B4-BE49-F238E27FC236}">
                <a16:creationId xmlns:a16="http://schemas.microsoft.com/office/drawing/2014/main" id="{365CD5B3-BDE1-AEF8-8A4C-BF0F9C18A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58" y="2569967"/>
            <a:ext cx="1463231" cy="2840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YT MD-380 - DMR/Moto TRBO Ham Radio">
            <a:extLst>
              <a:ext uri="{FF2B5EF4-FFF2-40B4-BE49-F238E27FC236}">
                <a16:creationId xmlns:a16="http://schemas.microsoft.com/office/drawing/2014/main" id="{97F84021-5504-CA4E-633A-260D2B03C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315" y="2569968"/>
            <a:ext cx="863312" cy="28409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A2EE97C-8ADF-35DE-864D-E48490D83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364" y="2569967"/>
            <a:ext cx="1319834" cy="31327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3E71E0-56E2-4275-4338-27092B4181C8}"/>
              </a:ext>
            </a:extLst>
          </p:cNvPr>
          <p:cNvSpPr txBox="1"/>
          <p:nvPr/>
        </p:nvSpPr>
        <p:spPr>
          <a:xfrm>
            <a:off x="1422647" y="5702760"/>
            <a:ext cx="8191870" cy="369332"/>
          </a:xfrm>
          <a:prstGeom prst="rect">
            <a:avLst/>
          </a:prstGeom>
          <a:noFill/>
        </p:spPr>
        <p:txBody>
          <a:bodyPr wrap="square">
            <a:spAutoFit/>
          </a:bodyPr>
          <a:lstStyle/>
          <a:p>
            <a:r>
              <a:rPr lang="en-US" b="1" i="0" u="none" strike="noStrike" dirty="0" err="1">
                <a:solidFill>
                  <a:srgbClr val="FFC000"/>
                </a:solidFill>
                <a:effectLst/>
                <a:latin typeface="inherit"/>
                <a:hlinkClick r:id="rId5">
                  <a:extLst>
                    <a:ext uri="{A12FA001-AC4F-418D-AE19-62706E023703}">
                      <ahyp:hlinkClr xmlns:ahyp="http://schemas.microsoft.com/office/drawing/2018/hyperlinkcolor" val="tx"/>
                    </a:ext>
                  </a:extLst>
                </a:hlinkClick>
              </a:rPr>
              <a:t>Baofeng</a:t>
            </a:r>
            <a:r>
              <a:rPr lang="en-US" b="1" i="0" u="none" strike="noStrike" dirty="0">
                <a:solidFill>
                  <a:srgbClr val="FFC000"/>
                </a:solidFill>
                <a:effectLst/>
                <a:latin typeface="inherit"/>
              </a:rPr>
              <a:t>							MD-UV380					</a:t>
            </a:r>
            <a:r>
              <a:rPr lang="en-US" b="1" i="0" u="none" strike="noStrike" dirty="0" err="1">
                <a:solidFill>
                  <a:srgbClr val="FFC000"/>
                </a:solidFill>
                <a:effectLst/>
                <a:latin typeface="inherit"/>
              </a:rPr>
              <a:t>Yaesu</a:t>
            </a:r>
            <a:r>
              <a:rPr lang="en-US" b="1" i="0" u="none" strike="noStrike" dirty="0">
                <a:solidFill>
                  <a:srgbClr val="FFC000"/>
                </a:solidFill>
                <a:effectLst/>
                <a:latin typeface="inherit"/>
              </a:rPr>
              <a:t> FT-2D</a:t>
            </a:r>
            <a:endParaRPr lang="en-US" b="1" i="0" dirty="0">
              <a:solidFill>
                <a:srgbClr val="FFC000"/>
              </a:solidFill>
              <a:effectLst/>
              <a:latin typeface="Segoe UI Historic" panose="020B0502040204020203" pitchFamily="34" charset="0"/>
            </a:endParaRPr>
          </a:p>
        </p:txBody>
      </p:sp>
      <p:sp>
        <p:nvSpPr>
          <p:cNvPr id="3" name="TextBox 2">
            <a:extLst>
              <a:ext uri="{FF2B5EF4-FFF2-40B4-BE49-F238E27FC236}">
                <a16:creationId xmlns:a16="http://schemas.microsoft.com/office/drawing/2014/main" id="{95A7B965-B369-E9DA-356C-54243CFF46CC}"/>
              </a:ext>
            </a:extLst>
          </p:cNvPr>
          <p:cNvSpPr txBox="1"/>
          <p:nvPr/>
        </p:nvSpPr>
        <p:spPr>
          <a:xfrm>
            <a:off x="4261282" y="6072092"/>
            <a:ext cx="2840854" cy="369332"/>
          </a:xfrm>
          <a:prstGeom prst="rect">
            <a:avLst/>
          </a:prstGeom>
          <a:noFill/>
        </p:spPr>
        <p:txBody>
          <a:bodyPr wrap="square" rtlCol="0">
            <a:spAutoFit/>
          </a:bodyPr>
          <a:lstStyle/>
          <a:p>
            <a:r>
              <a:rPr lang="en-US" dirty="0"/>
              <a:t>Dual Band DMR Radio</a:t>
            </a:r>
          </a:p>
        </p:txBody>
      </p:sp>
    </p:spTree>
    <p:extLst>
      <p:ext uri="{BB962C8B-B14F-4D97-AF65-F5344CB8AC3E}">
        <p14:creationId xmlns:p14="http://schemas.microsoft.com/office/powerpoint/2010/main" val="953869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4331</TotalTime>
  <Words>1727</Words>
  <Application>Microsoft Office PowerPoint</Application>
  <PresentationFormat>Widescreen</PresentationFormat>
  <Paragraphs>190</Paragraphs>
  <Slides>19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19</vt:i4>
      </vt:variant>
    </vt:vector>
  </HeadingPairs>
  <TitlesOfParts>
    <vt:vector size="38" baseType="lpstr">
      <vt:lpstr>&amp;quot</vt:lpstr>
      <vt:lpstr>AR BLANCA</vt:lpstr>
      <vt:lpstr>AR HERMANN</vt:lpstr>
      <vt:lpstr>Arial</vt:lpstr>
      <vt:lpstr>Calibri</vt:lpstr>
      <vt:lpstr>Carbon Block</vt:lpstr>
      <vt:lpstr>Century Gothic</vt:lpstr>
      <vt:lpstr>inherit</vt:lpstr>
      <vt:lpstr>Maven Pro</vt:lpstr>
      <vt:lpstr>NonBreakingSpaceOverride</vt:lpstr>
      <vt:lpstr>Open Sans</vt:lpstr>
      <vt:lpstr>Quicksand</vt:lpstr>
      <vt:lpstr>Roboto</vt:lpstr>
      <vt:lpstr>Segoe UI Historic</vt:lpstr>
      <vt:lpstr>Times New Roman</vt:lpstr>
      <vt:lpstr>Trebuchet MS</vt:lpstr>
      <vt:lpstr>Wingdings</vt:lpstr>
      <vt:lpstr>Wingdings 3</vt:lpstr>
      <vt:lpstr>Ion Boardroom</vt:lpstr>
      <vt:lpstr>Digital Communications</vt:lpstr>
      <vt:lpstr>Evolution of the Hotspot</vt:lpstr>
      <vt:lpstr>Types of Hotspot Hardware</vt:lpstr>
      <vt:lpstr>Zumspot assembly</vt:lpstr>
      <vt:lpstr>Jumbo Spot &amp; ZOOM </vt:lpstr>
      <vt:lpstr>SharkRF Openspot 1 &amp; 2 </vt:lpstr>
      <vt:lpstr> SharkRF Openspot 3 , 4 &amp; 4Pro </vt:lpstr>
      <vt:lpstr>Analog RADIO’s</vt:lpstr>
      <vt:lpstr>Analog HT</vt:lpstr>
      <vt:lpstr>Anytone D878UVII W/Optional Blue Tooth</vt:lpstr>
      <vt:lpstr>Shari PiHatU UHF or VHF Interface Assembled Shari PiHatU with optional Fan</vt:lpstr>
      <vt:lpstr>PowerPoint Presentation</vt:lpstr>
      <vt:lpstr>ClearNode UHF or VHF Digital Modes</vt:lpstr>
      <vt:lpstr>ClearNode Optional Configuration</vt:lpstr>
      <vt:lpstr>ClearNode Mobile Application</vt:lpstr>
      <vt:lpstr>Internet Access Requirements</vt:lpstr>
      <vt:lpstr>Known AT &amp; T Issues</vt:lpstr>
      <vt:lpstr>DMR Technical Assistance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DMR radio</dc:title>
  <dc:creator>Richard Nelson</dc:creator>
  <cp:lastModifiedBy>Ronald Matusek</cp:lastModifiedBy>
  <cp:revision>637</cp:revision>
  <dcterms:created xsi:type="dcterms:W3CDTF">2017-07-01T16:34:06Z</dcterms:created>
  <dcterms:modified xsi:type="dcterms:W3CDTF">2022-10-10T13:16:18Z</dcterms:modified>
</cp:coreProperties>
</file>