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38"/>
  </p:notesMasterIdLst>
  <p:sldIdLst>
    <p:sldId id="256" r:id="rId2"/>
    <p:sldId id="257" r:id="rId3"/>
    <p:sldId id="259" r:id="rId4"/>
    <p:sldId id="260" r:id="rId5"/>
    <p:sldId id="262" r:id="rId6"/>
    <p:sldId id="263" r:id="rId7"/>
    <p:sldId id="258" r:id="rId8"/>
    <p:sldId id="261" r:id="rId9"/>
    <p:sldId id="279"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69" r:id="rId25"/>
    <p:sldId id="282" r:id="rId26"/>
    <p:sldId id="280" r:id="rId27"/>
    <p:sldId id="281" r:id="rId28"/>
    <p:sldId id="283" r:id="rId29"/>
    <p:sldId id="285" r:id="rId30"/>
    <p:sldId id="286" r:id="rId31"/>
    <p:sldId id="284" r:id="rId32"/>
    <p:sldId id="287" r:id="rId33"/>
    <p:sldId id="288" r:id="rId34"/>
    <p:sldId id="289" r:id="rId35"/>
    <p:sldId id="290"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2" d="100"/>
          <a:sy n="102" d="100"/>
        </p:scale>
        <p:origin x="138" y="10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9A9F0-DB0E-4557-A7D5-497FDA8DFB39}" type="datetimeFigureOut">
              <a:rPr lang="en-US" smtClean="0"/>
              <a:t>3/13/2019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A3EE4-383C-4C64-B0FA-A77D8FD243FD}" type="slidenum">
              <a:rPr lang="en-US" smtClean="0"/>
              <a:t>‹#›</a:t>
            </a:fld>
            <a:endParaRPr lang="en-US"/>
          </a:p>
        </p:txBody>
      </p:sp>
    </p:spTree>
    <p:extLst>
      <p:ext uri="{BB962C8B-B14F-4D97-AF65-F5344CB8AC3E}">
        <p14:creationId xmlns:p14="http://schemas.microsoft.com/office/powerpoint/2010/main" val="60095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8AFCB460-F3C3-478E-AC65-70EF14765279}" type="datetime1">
              <a:rPr lang="en-US" smtClean="0"/>
              <a:t>3/13/2019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880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F92C73-FF4A-4227-B68D-DE6A9D390F68}" type="datetime1">
              <a:rPr lang="en-US" smtClean="0"/>
              <a:t>3/13/2019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640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B20C80D-D052-466D-99C1-0A09D9A0897E}" type="datetime1">
              <a:rPr lang="en-US" smtClean="0"/>
              <a:t>3/13/2019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678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C299329-C345-4E83-A52E-2AC368131108}" type="datetime1">
              <a:rPr lang="en-US" smtClean="0"/>
              <a:t>3/13/2019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1378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E8BDD7-959E-4B10-8FA9-0EE10545EBE7}" type="datetime1">
              <a:rPr lang="en-US" smtClean="0"/>
              <a:t>3/13/2019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82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4D34A9E-D938-41F0-9D0E-EBA5E857EF56}" type="datetime1">
              <a:rPr lang="en-US" smtClean="0"/>
              <a:t>3/13/2019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277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DAA61B2-38AB-4608-B917-BB77AD55283F}" type="datetime1">
              <a:rPr lang="en-US" smtClean="0"/>
              <a:t>3/13/2019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925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6943B-D5B4-463C-93C1-A7F3822E46AF}" type="datetime1">
              <a:rPr lang="en-US" smtClean="0"/>
              <a:t>3/13/2019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786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18254-DCDB-4A7B-AFE5-019D75072335}" type="datetime1">
              <a:rPr lang="en-US" smtClean="0"/>
              <a:t>3/13/2019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681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1031D-7FAA-4529-9AEF-C7C8AAA8B7AB}" type="datetime1">
              <a:rPr lang="en-US" smtClean="0"/>
              <a:t>3/13/2019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378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8D27C7-850F-4252-8692-E83EAF15BDDB}" type="datetime1">
              <a:rPr lang="en-US" smtClean="0"/>
              <a:t>3/13/2019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484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B75D0-07A9-4482-BC6F-90F568482D49}" type="datetime1">
              <a:rPr lang="en-US" smtClean="0"/>
              <a:t>3/13/2019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229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2BCD97-D758-45E6-85BF-FE174769DFB9}" type="datetime1">
              <a:rPr lang="en-US" smtClean="0"/>
              <a:t>3/13/2019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9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03EC6B-E862-459E-AA30-FB802751BE77}" type="datetime1">
              <a:rPr lang="en-US" smtClean="0"/>
              <a:t>3/13/2019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7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F9F72-A4A4-44C9-B108-5ADAA67A7E43}" type="datetime1">
              <a:rPr lang="en-US" smtClean="0"/>
              <a:t>3/13/2019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944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AB82D6-BDA8-4823-815A-968288BCB454}" type="datetime1">
              <a:rPr lang="en-US" smtClean="0"/>
              <a:t>3/13/2019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209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AED807-3023-48B0-BE48-7377D9D34987}" type="datetime1">
              <a:rPr lang="en-US" smtClean="0"/>
              <a:t>3/13/2019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749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859AAFD-9C6A-47C7-9898-230FAD075E8B}" type="datetime1">
              <a:rPr lang="en-US" smtClean="0"/>
              <a:t>3/13/2019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398603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agloomis.com/grid-tracker/" TargetMode="External"/><Relationship Id="rId2" Type="http://schemas.openxmlformats.org/officeDocument/2006/relationships/hyperlink" Target="https://hamapps.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groups.io/g/js8cal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ritelog.com/" TargetMode="External"/><Relationship Id="rId2" Type="http://schemas.openxmlformats.org/officeDocument/2006/relationships/hyperlink" Target="https://n1mm.hamdocs.com/tiki-index.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va3rom@gmail.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B94E46-23B7-4317-B164-61721F8BF2D7}"/>
              </a:ext>
            </a:extLst>
          </p:cNvPr>
          <p:cNvSpPr>
            <a:spLocks noGrp="1"/>
          </p:cNvSpPr>
          <p:nvPr>
            <p:ph type="ctr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sz="7200" b="1" dirty="0" smtClean="0">
                <a:solidFill>
                  <a:schemeClr val="accent4">
                    <a:lumMod val="50000"/>
                  </a:schemeClr>
                </a:solidFill>
              </a:rPr>
              <a:t>WSJT-X FT8 JS8Call</a:t>
            </a:r>
            <a:endParaRPr lang="en-US" sz="7200" b="1" dirty="0">
              <a:solidFill>
                <a:schemeClr val="accent4">
                  <a:lumMod val="50000"/>
                </a:schemeClr>
              </a:solidFill>
            </a:endParaRPr>
          </a:p>
        </p:txBody>
      </p:sp>
      <p:sp>
        <p:nvSpPr>
          <p:cNvPr id="3" name="Subtitle 2">
            <a:extLst>
              <a:ext uri="{FF2B5EF4-FFF2-40B4-BE49-F238E27FC236}">
                <a16:creationId xmlns="" xmlns:a16="http://schemas.microsoft.com/office/drawing/2014/main" id="{BBE1EE67-B944-4C78-B06F-783653491D3D}"/>
              </a:ext>
            </a:extLst>
          </p:cNvPr>
          <p:cNvSpPr>
            <a:spLocks noGrp="1"/>
          </p:cNvSpPr>
          <p:nvPr>
            <p:ph type="subTitle" idx="1"/>
          </p:nvPr>
        </p:nvSpPr>
        <p:spPr/>
        <p:txBody>
          <a:bodyPr>
            <a:normAutofit/>
          </a:bodyPr>
          <a:lstStyle/>
          <a:p>
            <a:r>
              <a:rPr lang="en-US" sz="3200" dirty="0"/>
              <a:t>An Introduction</a:t>
            </a:r>
          </a:p>
        </p:txBody>
      </p:sp>
      <p:pic>
        <p:nvPicPr>
          <p:cNvPr id="5" name="Picture 4">
            <a:extLst>
              <a:ext uri="{FF2B5EF4-FFF2-40B4-BE49-F238E27FC236}">
                <a16:creationId xmlns="" xmlns:a16="http://schemas.microsoft.com/office/drawing/2014/main" id="{B4379F95-9333-4AE5-A189-04C6BBBBADFB}"/>
              </a:ext>
            </a:extLst>
          </p:cNvPr>
          <p:cNvPicPr>
            <a:picLocks noChangeAspect="1"/>
          </p:cNvPicPr>
          <p:nvPr/>
        </p:nvPicPr>
        <p:blipFill>
          <a:blip r:embed="rId2"/>
          <a:stretch>
            <a:fillRect/>
          </a:stretch>
        </p:blipFill>
        <p:spPr>
          <a:xfrm>
            <a:off x="843975" y="682426"/>
            <a:ext cx="4723809" cy="2285714"/>
          </a:xfrm>
          <a:prstGeom prst="rect">
            <a:avLst/>
          </a:prstGeom>
        </p:spPr>
      </p:pic>
      <p:sp>
        <p:nvSpPr>
          <p:cNvPr id="6" name="Slide Number Placeholder 5">
            <a:extLst>
              <a:ext uri="{FF2B5EF4-FFF2-40B4-BE49-F238E27FC236}">
                <a16:creationId xmlns="" xmlns:a16="http://schemas.microsoft.com/office/drawing/2014/main" id="{504024DD-E6AA-43B3-A5AD-95BC285C1322}"/>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7" name="Date Placeholder 6">
            <a:extLst>
              <a:ext uri="{FF2B5EF4-FFF2-40B4-BE49-F238E27FC236}">
                <a16:creationId xmlns="" xmlns:a16="http://schemas.microsoft.com/office/drawing/2014/main" id="{47932512-0DA3-4251-8B86-AB673628CE33}"/>
              </a:ext>
            </a:extLst>
          </p:cNvPr>
          <p:cNvSpPr>
            <a:spLocks noGrp="1"/>
          </p:cNvSpPr>
          <p:nvPr>
            <p:ph type="dt" sz="half" idx="10"/>
          </p:nvPr>
        </p:nvSpPr>
        <p:spPr>
          <a:xfrm>
            <a:off x="8973519" y="5638801"/>
            <a:ext cx="2256506" cy="566396"/>
          </a:xfrm>
        </p:spPr>
        <p:txBody>
          <a:bodyPr/>
          <a:lstStyle/>
          <a:p>
            <a:pPr algn="r"/>
            <a:r>
              <a:rPr lang="en-US" sz="2400" dirty="0" smtClean="0">
                <a:solidFill>
                  <a:schemeClr val="accent5">
                    <a:lumMod val="40000"/>
                    <a:lumOff val="60000"/>
                  </a:schemeClr>
                </a:solidFill>
                <a:latin typeface="Carbon Block" panose="00000400000000000000" pitchFamily="2" charset="0"/>
              </a:rPr>
              <a:t>03/15/2019</a:t>
            </a:r>
            <a:endParaRPr lang="en-US" sz="1800" dirty="0">
              <a:solidFill>
                <a:schemeClr val="accent5">
                  <a:lumMod val="40000"/>
                  <a:lumOff val="60000"/>
                </a:schemeClr>
              </a:solidFill>
              <a:latin typeface="Carbon Block" panose="00000400000000000000" pitchFamily="2" charset="0"/>
            </a:endParaRPr>
          </a:p>
        </p:txBody>
      </p:sp>
    </p:spTree>
    <p:extLst>
      <p:ext uri="{BB962C8B-B14F-4D97-AF65-F5344CB8AC3E}">
        <p14:creationId xmlns:p14="http://schemas.microsoft.com/office/powerpoint/2010/main" val="168231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is </a:t>
            </a:r>
            <a:r>
              <a:rPr lang="en-US" dirty="0" smtClean="0">
                <a:solidFill>
                  <a:schemeClr val="bg2">
                    <a:lumMod val="20000"/>
                    <a:lumOff val="80000"/>
                  </a:schemeClr>
                </a:solidFill>
              </a:rPr>
              <a:t>FT8?</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9" y="2603500"/>
            <a:ext cx="4380998" cy="2590669"/>
          </a:xfrm>
        </p:spPr>
        <p:txBody>
          <a:bodyPr>
            <a:normAutofit fontScale="92500" lnSpcReduction="10000"/>
          </a:bodyPr>
          <a:lstStyle/>
          <a:p>
            <a:r>
              <a:rPr lang="en-US" sz="2400" dirty="0" smtClean="0"/>
              <a:t>FT8 application</a:t>
            </a:r>
          </a:p>
          <a:p>
            <a:r>
              <a:rPr lang="en-US" sz="2400" dirty="0" smtClean="0"/>
              <a:t>Waterfall at top</a:t>
            </a:r>
          </a:p>
          <a:p>
            <a:r>
              <a:rPr lang="en-US" sz="2400" dirty="0" smtClean="0"/>
              <a:t>All stations on left</a:t>
            </a:r>
          </a:p>
          <a:p>
            <a:r>
              <a:rPr lang="en-US" sz="2400" dirty="0" smtClean="0"/>
              <a:t>Current rec frequency on right. See green bracket in water fall. Red bracket in water fall is transmit.</a:t>
            </a:r>
          </a:p>
          <a:p>
            <a:pPr marL="0" indent="0">
              <a:buNone/>
            </a:pPr>
            <a:endParaRPr lang="en-US" sz="2200"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8214" y="1206630"/>
            <a:ext cx="6432525" cy="5553259"/>
          </a:xfrm>
          <a:prstGeom prst="rect">
            <a:avLst/>
          </a:prstGeom>
        </p:spPr>
      </p:pic>
    </p:spTree>
    <p:extLst>
      <p:ext uri="{BB962C8B-B14F-4D97-AF65-F5344CB8AC3E}">
        <p14:creationId xmlns:p14="http://schemas.microsoft.com/office/powerpoint/2010/main" val="3906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is </a:t>
            </a:r>
            <a:r>
              <a:rPr lang="en-US" dirty="0" smtClean="0">
                <a:solidFill>
                  <a:schemeClr val="bg2">
                    <a:lumMod val="20000"/>
                    <a:lumOff val="80000"/>
                  </a:schemeClr>
                </a:solidFill>
              </a:rPr>
              <a:t>FT8?</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3871951" cy="2430413"/>
          </a:xfrm>
        </p:spPr>
        <p:txBody>
          <a:bodyPr>
            <a:normAutofit/>
          </a:bodyPr>
          <a:lstStyle/>
          <a:p>
            <a:r>
              <a:rPr lang="en-US" sz="2400" dirty="0" smtClean="0"/>
              <a:t>FT8 application</a:t>
            </a:r>
          </a:p>
          <a:p>
            <a:r>
              <a:rPr lang="en-US" sz="2400" dirty="0" err="1" smtClean="0"/>
              <a:t>File</a:t>
            </a:r>
            <a:r>
              <a:rPr lang="en-US" sz="2400" dirty="0" err="1" smtClean="0">
                <a:sym typeface="Wingdings" panose="05000000000000000000" pitchFamily="2" charset="2"/>
              </a:rPr>
              <a:t>Settings</a:t>
            </a:r>
            <a:endParaRPr lang="en-US" sz="2400" dirty="0" smtClean="0">
              <a:sym typeface="Wingdings" panose="05000000000000000000" pitchFamily="2" charset="2"/>
            </a:endParaRPr>
          </a:p>
          <a:p>
            <a:r>
              <a:rPr lang="en-US" sz="2400" dirty="0" smtClean="0">
                <a:sym typeface="Wingdings" panose="05000000000000000000" pitchFamily="2" charset="2"/>
              </a:rPr>
              <a:t>General</a:t>
            </a:r>
          </a:p>
          <a:p>
            <a:r>
              <a:rPr lang="en-US" sz="2400" dirty="0" smtClean="0">
                <a:sym typeface="Wingdings" panose="05000000000000000000" pitchFamily="2" charset="2"/>
              </a:rPr>
              <a:t>Check Double Click</a:t>
            </a:r>
          </a:p>
          <a:p>
            <a:pPr marL="0" indent="0">
              <a:buNone/>
            </a:pPr>
            <a:endParaRPr lang="en-US" sz="2400" dirty="0" smtClean="0"/>
          </a:p>
          <a:p>
            <a:endParaRPr lang="en-US" sz="2400" dirty="0" smtClean="0"/>
          </a:p>
          <a:p>
            <a:pPr marL="0" indent="0">
              <a:buNone/>
            </a:pPr>
            <a:endParaRPr lang="en-US" sz="2200"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339" y="1194912"/>
            <a:ext cx="6044491" cy="5566791"/>
          </a:xfrm>
          <a:prstGeom prst="rect">
            <a:avLst/>
          </a:prstGeom>
        </p:spPr>
      </p:pic>
    </p:spTree>
    <p:extLst>
      <p:ext uri="{BB962C8B-B14F-4D97-AF65-F5344CB8AC3E}">
        <p14:creationId xmlns:p14="http://schemas.microsoft.com/office/powerpoint/2010/main" val="2262098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is </a:t>
            </a:r>
            <a:r>
              <a:rPr lang="en-US" dirty="0" smtClean="0">
                <a:solidFill>
                  <a:schemeClr val="bg2">
                    <a:lumMod val="20000"/>
                    <a:lumOff val="80000"/>
                  </a:schemeClr>
                </a:solidFill>
              </a:rPr>
              <a:t>FT8?</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3871951" cy="2430413"/>
          </a:xfrm>
        </p:spPr>
        <p:txBody>
          <a:bodyPr>
            <a:normAutofit/>
          </a:bodyPr>
          <a:lstStyle/>
          <a:p>
            <a:r>
              <a:rPr lang="en-US" sz="2400" dirty="0" smtClean="0"/>
              <a:t>FT8 application</a:t>
            </a:r>
          </a:p>
          <a:p>
            <a:r>
              <a:rPr lang="en-US" sz="2400" dirty="0" err="1" smtClean="0"/>
              <a:t>File</a:t>
            </a:r>
            <a:r>
              <a:rPr lang="en-US" sz="2400" dirty="0" err="1" smtClean="0">
                <a:sym typeface="Wingdings" panose="05000000000000000000" pitchFamily="2" charset="2"/>
              </a:rPr>
              <a:t>Settings</a:t>
            </a:r>
            <a:endParaRPr lang="en-US" sz="2400" dirty="0" smtClean="0">
              <a:sym typeface="Wingdings" panose="05000000000000000000" pitchFamily="2" charset="2"/>
            </a:endParaRPr>
          </a:p>
          <a:p>
            <a:r>
              <a:rPr lang="en-US" sz="2400" dirty="0" smtClean="0">
                <a:sym typeface="Wingdings" panose="05000000000000000000" pitchFamily="2" charset="2"/>
              </a:rPr>
              <a:t>Radio configuration</a:t>
            </a:r>
          </a:p>
          <a:p>
            <a:pPr marL="0" indent="0">
              <a:buNone/>
            </a:pPr>
            <a:endParaRPr lang="en-US" sz="2400" dirty="0" smtClean="0"/>
          </a:p>
          <a:p>
            <a:endParaRPr lang="en-US" sz="2400" dirty="0" smtClean="0"/>
          </a:p>
          <a:p>
            <a:pPr marL="0" indent="0">
              <a:buNone/>
            </a:pPr>
            <a:endParaRPr lang="en-US" sz="2200"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333" y="1134838"/>
            <a:ext cx="6215406" cy="5723162"/>
          </a:xfrm>
          <a:prstGeom prst="rect">
            <a:avLst/>
          </a:prstGeom>
        </p:spPr>
      </p:pic>
    </p:spTree>
    <p:extLst>
      <p:ext uri="{BB962C8B-B14F-4D97-AF65-F5344CB8AC3E}">
        <p14:creationId xmlns:p14="http://schemas.microsoft.com/office/powerpoint/2010/main" val="316190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is </a:t>
            </a:r>
            <a:r>
              <a:rPr lang="en-US" dirty="0" smtClean="0">
                <a:solidFill>
                  <a:schemeClr val="bg2">
                    <a:lumMod val="20000"/>
                    <a:lumOff val="80000"/>
                  </a:schemeClr>
                </a:solidFill>
              </a:rPr>
              <a:t>FT8?</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3871951" cy="2430413"/>
          </a:xfrm>
        </p:spPr>
        <p:txBody>
          <a:bodyPr>
            <a:normAutofit/>
          </a:bodyPr>
          <a:lstStyle/>
          <a:p>
            <a:r>
              <a:rPr lang="en-US" sz="2400" dirty="0" smtClean="0"/>
              <a:t>FT8 application</a:t>
            </a:r>
          </a:p>
          <a:p>
            <a:r>
              <a:rPr lang="en-US" sz="2400" dirty="0" err="1" smtClean="0"/>
              <a:t>File</a:t>
            </a:r>
            <a:r>
              <a:rPr lang="en-US" sz="2400" dirty="0" err="1" smtClean="0">
                <a:sym typeface="Wingdings" panose="05000000000000000000" pitchFamily="2" charset="2"/>
              </a:rPr>
              <a:t>Settings</a:t>
            </a:r>
            <a:endParaRPr lang="en-US" sz="2400" dirty="0" smtClean="0">
              <a:sym typeface="Wingdings" panose="05000000000000000000" pitchFamily="2" charset="2"/>
            </a:endParaRPr>
          </a:p>
          <a:p>
            <a:r>
              <a:rPr lang="en-US" sz="2400" dirty="0" smtClean="0">
                <a:sym typeface="Wingdings" panose="05000000000000000000" pitchFamily="2" charset="2"/>
              </a:rPr>
              <a:t>Audio Configuration</a:t>
            </a:r>
          </a:p>
          <a:p>
            <a:pPr marL="0" indent="0">
              <a:buNone/>
            </a:pPr>
            <a:endParaRPr lang="en-US" sz="2400" dirty="0" smtClean="0"/>
          </a:p>
          <a:p>
            <a:endParaRPr lang="en-US" sz="2400" dirty="0" smtClean="0"/>
          </a:p>
          <a:p>
            <a:pPr marL="0" indent="0">
              <a:buNone/>
            </a:pPr>
            <a:endParaRPr lang="en-US" sz="2200"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7016" y="1186871"/>
            <a:ext cx="6143723" cy="5671129"/>
          </a:xfrm>
          <a:prstGeom prst="rect">
            <a:avLst/>
          </a:prstGeom>
        </p:spPr>
      </p:pic>
    </p:spTree>
    <p:extLst>
      <p:ext uri="{BB962C8B-B14F-4D97-AF65-F5344CB8AC3E}">
        <p14:creationId xmlns:p14="http://schemas.microsoft.com/office/powerpoint/2010/main" val="2002744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is </a:t>
            </a:r>
            <a:r>
              <a:rPr lang="en-US" dirty="0" smtClean="0">
                <a:solidFill>
                  <a:schemeClr val="bg2">
                    <a:lumMod val="20000"/>
                    <a:lumOff val="80000"/>
                  </a:schemeClr>
                </a:solidFill>
              </a:rPr>
              <a:t>FT8?</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3871951" cy="2430413"/>
          </a:xfrm>
        </p:spPr>
        <p:txBody>
          <a:bodyPr>
            <a:normAutofit/>
          </a:bodyPr>
          <a:lstStyle/>
          <a:p>
            <a:r>
              <a:rPr lang="en-US" sz="2400" dirty="0" smtClean="0"/>
              <a:t>FT8 application</a:t>
            </a:r>
          </a:p>
          <a:p>
            <a:r>
              <a:rPr lang="en-US" sz="2400" dirty="0" err="1" smtClean="0"/>
              <a:t>File</a:t>
            </a:r>
            <a:r>
              <a:rPr lang="en-US" sz="2400" dirty="0" err="1" smtClean="0">
                <a:sym typeface="Wingdings" panose="05000000000000000000" pitchFamily="2" charset="2"/>
              </a:rPr>
              <a:t>Settings</a:t>
            </a:r>
            <a:endParaRPr lang="en-US" sz="2400" dirty="0" smtClean="0">
              <a:sym typeface="Wingdings" panose="05000000000000000000" pitchFamily="2" charset="2"/>
            </a:endParaRPr>
          </a:p>
          <a:p>
            <a:r>
              <a:rPr lang="en-US" sz="2400" dirty="0" smtClean="0">
                <a:sym typeface="Wingdings" panose="05000000000000000000" pitchFamily="2" charset="2"/>
              </a:rPr>
              <a:t>Color Configuration</a:t>
            </a:r>
          </a:p>
          <a:p>
            <a:pPr marL="0" indent="0">
              <a:buNone/>
            </a:pPr>
            <a:endParaRPr lang="en-US" sz="2400" dirty="0" smtClean="0"/>
          </a:p>
          <a:p>
            <a:endParaRPr lang="en-US" sz="2400" dirty="0" smtClean="0"/>
          </a:p>
          <a:p>
            <a:pPr marL="0" indent="0">
              <a:buNone/>
            </a:pPr>
            <a:endParaRPr lang="en-US" sz="2200"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714" y="1159497"/>
            <a:ext cx="6194025" cy="5698503"/>
          </a:xfrm>
          <a:prstGeom prst="rect">
            <a:avLst/>
          </a:prstGeom>
        </p:spPr>
      </p:pic>
    </p:spTree>
    <p:extLst>
      <p:ext uri="{BB962C8B-B14F-4D97-AF65-F5344CB8AC3E}">
        <p14:creationId xmlns:p14="http://schemas.microsoft.com/office/powerpoint/2010/main" val="182467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is </a:t>
            </a:r>
            <a:r>
              <a:rPr lang="en-US" dirty="0" smtClean="0">
                <a:solidFill>
                  <a:schemeClr val="bg2">
                    <a:lumMod val="20000"/>
                    <a:lumOff val="80000"/>
                  </a:schemeClr>
                </a:solidFill>
              </a:rPr>
              <a:t>FT8?</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4380999" cy="3127997"/>
          </a:xfrm>
        </p:spPr>
        <p:txBody>
          <a:bodyPr>
            <a:normAutofit/>
          </a:bodyPr>
          <a:lstStyle/>
          <a:p>
            <a:r>
              <a:rPr lang="en-US" sz="2400" dirty="0" smtClean="0"/>
              <a:t>FT8 application</a:t>
            </a:r>
          </a:p>
          <a:p>
            <a:r>
              <a:rPr lang="en-US" sz="2400" dirty="0" smtClean="0"/>
              <a:t>Advanced</a:t>
            </a:r>
          </a:p>
          <a:p>
            <a:r>
              <a:rPr lang="en-US" sz="2400" dirty="0" smtClean="0"/>
              <a:t>Special operating activity</a:t>
            </a:r>
          </a:p>
          <a:p>
            <a:r>
              <a:rPr lang="en-US" sz="2400" dirty="0" smtClean="0"/>
              <a:t>Contesting</a:t>
            </a:r>
          </a:p>
          <a:p>
            <a:r>
              <a:rPr lang="en-US" sz="2400" dirty="0" smtClean="0"/>
              <a:t>DX Expedition mode also known as Fox-Hound</a:t>
            </a:r>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263" y="1197204"/>
            <a:ext cx="6152476" cy="5660796"/>
          </a:xfrm>
          <a:prstGeom prst="rect">
            <a:avLst/>
          </a:prstGeom>
        </p:spPr>
      </p:pic>
    </p:spTree>
    <p:extLst>
      <p:ext uri="{BB962C8B-B14F-4D97-AF65-F5344CB8AC3E}">
        <p14:creationId xmlns:p14="http://schemas.microsoft.com/office/powerpoint/2010/main" val="77615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is </a:t>
            </a:r>
            <a:r>
              <a:rPr lang="en-US" dirty="0" smtClean="0">
                <a:solidFill>
                  <a:schemeClr val="bg2">
                    <a:lumMod val="20000"/>
                    <a:lumOff val="80000"/>
                  </a:schemeClr>
                </a:solidFill>
              </a:rPr>
              <a:t>FT8?</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73805" y="2594073"/>
            <a:ext cx="11168298" cy="3127997"/>
          </a:xfrm>
        </p:spPr>
        <p:txBody>
          <a:bodyPr>
            <a:noAutofit/>
          </a:bodyPr>
          <a:lstStyle/>
          <a:p>
            <a:r>
              <a:rPr lang="en-US" sz="2000" dirty="0" smtClean="0"/>
              <a:t>FT8 application</a:t>
            </a:r>
          </a:p>
          <a:p>
            <a:r>
              <a:rPr lang="en-US" sz="2000" dirty="0" smtClean="0"/>
              <a:t>DX Expedition mode also known as Fox-Hound</a:t>
            </a:r>
          </a:p>
          <a:p>
            <a:r>
              <a:rPr lang="en-US" sz="2000" dirty="0" err="1" smtClean="0"/>
              <a:t>DXpedition</a:t>
            </a:r>
            <a:r>
              <a:rPr lang="en-US" sz="2000" dirty="0" smtClean="0"/>
              <a:t> </a:t>
            </a:r>
            <a:r>
              <a:rPr lang="en-US" sz="2000" dirty="0"/>
              <a:t>station (the fox) and their callers (the hounds). A single fox transmitter can now generate multiple FT8 signals </a:t>
            </a:r>
            <a:r>
              <a:rPr lang="en-US" sz="2000" dirty="0" smtClean="0"/>
              <a:t>simultaneously</a:t>
            </a:r>
            <a:r>
              <a:rPr lang="en-US" sz="2000" dirty="0"/>
              <a:t>, making multiple QSOs in parallel on one rig and band. </a:t>
            </a:r>
          </a:p>
          <a:p>
            <a:r>
              <a:rPr lang="en-US" sz="2000" dirty="0" smtClean="0"/>
              <a:t>Add </a:t>
            </a:r>
            <a:r>
              <a:rPr lang="en-US" sz="2000" dirty="0" err="1" smtClean="0"/>
              <a:t>DXpedition</a:t>
            </a:r>
            <a:r>
              <a:rPr lang="en-US" sz="2000" dirty="0" smtClean="0"/>
              <a:t> </a:t>
            </a:r>
            <a:r>
              <a:rPr lang="en-US" sz="2000" dirty="0"/>
              <a:t>FT8 frequencies </a:t>
            </a:r>
            <a:r>
              <a:rPr lang="en-US" sz="2000" dirty="0" smtClean="0"/>
              <a:t>to </a:t>
            </a:r>
            <a:r>
              <a:rPr lang="en-US" sz="2000" dirty="0"/>
              <a:t>the frequency table </a:t>
            </a:r>
            <a:r>
              <a:rPr lang="en-US" sz="2000" i="1" dirty="0"/>
              <a:t>e.g. </a:t>
            </a:r>
            <a:r>
              <a:rPr lang="en-US" sz="2000" dirty="0"/>
              <a:t>14.090 (</a:t>
            </a:r>
            <a:r>
              <a:rPr lang="en-US" sz="2000" i="1" dirty="0"/>
              <a:t>not </a:t>
            </a:r>
            <a:r>
              <a:rPr lang="en-US" sz="2000" dirty="0"/>
              <a:t>the usual FT8 frequencies!) under </a:t>
            </a:r>
            <a:r>
              <a:rPr lang="en-US" sz="2000" b="1" dirty="0"/>
              <a:t>F2 Settings </a:t>
            </a:r>
            <a:r>
              <a:rPr lang="en-US" sz="2000" dirty="0"/>
              <a:t>→ </a:t>
            </a:r>
            <a:r>
              <a:rPr lang="en-US" sz="2000" b="1" dirty="0"/>
              <a:t>Frequencies</a:t>
            </a:r>
            <a:r>
              <a:rPr lang="en-US" sz="2000" dirty="0"/>
              <a:t>. Right-click the table, then insert the </a:t>
            </a:r>
            <a:r>
              <a:rPr lang="en-US" sz="2000" dirty="0" err="1"/>
              <a:t>DXpedition</a:t>
            </a:r>
            <a:r>
              <a:rPr lang="en-US" sz="2000" dirty="0"/>
              <a:t> FT8 frequencies. Leave the usual FT8 frequencies alone (it’s OK to have multiple FT8 frequencies on each band - set up a separate configuration for </a:t>
            </a:r>
            <a:r>
              <a:rPr lang="en-US" sz="2000" dirty="0" err="1"/>
              <a:t>DXpeditions</a:t>
            </a:r>
            <a:r>
              <a:rPr lang="en-US" sz="2000" dirty="0"/>
              <a:t> if that helps). </a:t>
            </a:r>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98205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smtClean="0">
                <a:solidFill>
                  <a:schemeClr val="bg2">
                    <a:lumMod val="20000"/>
                    <a:lumOff val="80000"/>
                  </a:schemeClr>
                </a:solidFill>
              </a:rPr>
              <a:t>WSJT-X</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73805" y="2594073"/>
            <a:ext cx="11168298" cy="3127997"/>
          </a:xfrm>
        </p:spPr>
        <p:txBody>
          <a:bodyPr>
            <a:noAutofit/>
          </a:bodyPr>
          <a:lstStyle/>
          <a:p>
            <a:r>
              <a:rPr lang="en-US" sz="3200" dirty="0" smtClean="0"/>
              <a:t>WSJT-X add on</a:t>
            </a:r>
            <a:r>
              <a:rPr lang="en-US" sz="3200" dirty="0" smtClean="0"/>
              <a:t> applications</a:t>
            </a:r>
          </a:p>
          <a:p>
            <a:r>
              <a:rPr lang="en-US" sz="3200" dirty="0" smtClean="0"/>
              <a:t>WSJT-X </a:t>
            </a:r>
            <a:r>
              <a:rPr lang="en-US" sz="3200" dirty="0"/>
              <a:t>JT Alert    </a:t>
            </a:r>
            <a:r>
              <a:rPr lang="en-US" sz="3200" dirty="0">
                <a:hlinkClick r:id="rId2"/>
              </a:rPr>
              <a:t>https://hamapps.com</a:t>
            </a:r>
            <a:r>
              <a:rPr lang="en-US" sz="3200" dirty="0" smtClean="0">
                <a:hlinkClick r:id="rId2"/>
              </a:rPr>
              <a:t>/</a:t>
            </a:r>
            <a:endParaRPr lang="en-US" sz="3200" dirty="0" smtClean="0"/>
          </a:p>
          <a:p>
            <a:r>
              <a:rPr lang="en-US" sz="3200" dirty="0" smtClean="0"/>
              <a:t>Grid </a:t>
            </a:r>
            <a:r>
              <a:rPr lang="en-US" sz="3200" dirty="0"/>
              <a:t>Tracker   </a:t>
            </a:r>
            <a:r>
              <a:rPr lang="en-US" sz="3200" dirty="0">
                <a:hlinkClick r:id="rId3"/>
              </a:rPr>
              <a:t>https://tagloomis.com/grid-tracker</a:t>
            </a:r>
            <a:r>
              <a:rPr lang="en-US" sz="3200" dirty="0" smtClean="0">
                <a:hlinkClick r:id="rId3"/>
              </a:rPr>
              <a:t>/</a:t>
            </a:r>
            <a:endParaRPr lang="en-US" sz="3200" dirty="0" smtClean="0"/>
          </a:p>
          <a:p>
            <a:pPr marL="0" indent="0">
              <a:buNone/>
            </a:pPr>
            <a:endParaRPr lang="en-US"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67451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smtClean="0">
                <a:solidFill>
                  <a:schemeClr val="bg2">
                    <a:lumMod val="20000"/>
                    <a:lumOff val="80000"/>
                  </a:schemeClr>
                </a:solidFill>
              </a:rPr>
              <a:t>WSJT-X</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73805" y="2594074"/>
            <a:ext cx="2599333" cy="2317292"/>
          </a:xfrm>
        </p:spPr>
        <p:txBody>
          <a:bodyPr>
            <a:noAutofit/>
          </a:bodyPr>
          <a:lstStyle/>
          <a:p>
            <a:r>
              <a:rPr lang="en-US" sz="2000" dirty="0" smtClean="0"/>
              <a:t>WSJT-X </a:t>
            </a:r>
            <a:r>
              <a:rPr lang="en-US" sz="2000" dirty="0"/>
              <a:t>JT </a:t>
            </a:r>
            <a:r>
              <a:rPr lang="en-US" sz="2000" dirty="0" smtClean="0"/>
              <a:t>Alert</a:t>
            </a:r>
          </a:p>
          <a:p>
            <a:pPr marL="0" indent="0">
              <a:buNone/>
            </a:pPr>
            <a:endParaRPr lang="en-US"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011" y="0"/>
            <a:ext cx="6829632" cy="6858000"/>
          </a:xfrm>
          <a:prstGeom prst="rect">
            <a:avLst/>
          </a:prstGeom>
        </p:spPr>
      </p:pic>
    </p:spTree>
    <p:extLst>
      <p:ext uri="{BB962C8B-B14F-4D97-AF65-F5344CB8AC3E}">
        <p14:creationId xmlns:p14="http://schemas.microsoft.com/office/powerpoint/2010/main" val="2147393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smtClean="0">
                <a:solidFill>
                  <a:schemeClr val="bg2">
                    <a:lumMod val="20000"/>
                    <a:lumOff val="80000"/>
                  </a:schemeClr>
                </a:solidFill>
              </a:rPr>
              <a:t>WSJT-X</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73805" y="2594074"/>
            <a:ext cx="2599333" cy="2317292"/>
          </a:xfrm>
        </p:spPr>
        <p:txBody>
          <a:bodyPr>
            <a:noAutofit/>
          </a:bodyPr>
          <a:lstStyle/>
          <a:p>
            <a:r>
              <a:rPr lang="en-US" sz="2000" dirty="0" smtClean="0"/>
              <a:t>WSJT-X </a:t>
            </a:r>
            <a:r>
              <a:rPr lang="en-US" sz="2000" dirty="0"/>
              <a:t>JT </a:t>
            </a:r>
            <a:r>
              <a:rPr lang="en-US" sz="2000" dirty="0" smtClean="0"/>
              <a:t>Alert</a:t>
            </a:r>
          </a:p>
          <a:p>
            <a:pPr marL="0" indent="0">
              <a:buNone/>
            </a:pPr>
            <a:endParaRPr lang="en-US"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175" y="0"/>
            <a:ext cx="6661254" cy="6858000"/>
          </a:xfrm>
          <a:prstGeom prst="rect">
            <a:avLst/>
          </a:prstGeom>
        </p:spPr>
      </p:pic>
    </p:spTree>
    <p:extLst>
      <p:ext uri="{BB962C8B-B14F-4D97-AF65-F5344CB8AC3E}">
        <p14:creationId xmlns:p14="http://schemas.microsoft.com/office/powerpoint/2010/main" val="212348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a:t>
            </a:r>
            <a:r>
              <a:rPr lang="en-US" dirty="0" smtClean="0">
                <a:solidFill>
                  <a:schemeClr val="bg2">
                    <a:lumMod val="20000"/>
                    <a:lumOff val="80000"/>
                  </a:schemeClr>
                </a:solidFill>
              </a:rPr>
              <a:t>is WSJT-X?</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11394831" cy="3416300"/>
          </a:xfrm>
        </p:spPr>
        <p:txBody>
          <a:bodyPr>
            <a:normAutofit/>
          </a:bodyPr>
          <a:lstStyle/>
          <a:p>
            <a:r>
              <a:rPr lang="en-US" sz="2400" i="1" dirty="0" smtClean="0"/>
              <a:t>WSJT-X</a:t>
            </a:r>
            <a:r>
              <a:rPr lang="en-US" sz="2400" dirty="0" smtClean="0"/>
              <a:t> is software that implements </a:t>
            </a:r>
            <a:r>
              <a:rPr lang="en-US" sz="2400" dirty="0"/>
              <a:t>communication protocols or "modes" called </a:t>
            </a:r>
            <a:r>
              <a:rPr lang="en-US" sz="2400" b="1" dirty="0"/>
              <a:t>FT8, JT4</a:t>
            </a:r>
            <a:r>
              <a:rPr lang="en-US" sz="2400" dirty="0"/>
              <a:t>, </a:t>
            </a:r>
            <a:r>
              <a:rPr lang="en-US" sz="2400" b="1" dirty="0"/>
              <a:t>JT9</a:t>
            </a:r>
            <a:r>
              <a:rPr lang="en-US" sz="2400" dirty="0"/>
              <a:t>, </a:t>
            </a:r>
            <a:r>
              <a:rPr lang="en-US" sz="2400" b="1" dirty="0"/>
              <a:t>JT65</a:t>
            </a:r>
            <a:r>
              <a:rPr lang="en-US" sz="2400" dirty="0"/>
              <a:t>, </a:t>
            </a:r>
            <a:r>
              <a:rPr lang="en-US" sz="2400" b="1" dirty="0"/>
              <a:t>QRA64</a:t>
            </a:r>
            <a:r>
              <a:rPr lang="en-US" sz="2400" dirty="0"/>
              <a:t>, </a:t>
            </a:r>
            <a:r>
              <a:rPr lang="en-US" sz="2400" b="1" dirty="0"/>
              <a:t>ISCAT</a:t>
            </a:r>
            <a:r>
              <a:rPr lang="en-US" sz="2400" dirty="0"/>
              <a:t>, </a:t>
            </a:r>
            <a:r>
              <a:rPr lang="en-US" sz="2400" b="1" dirty="0"/>
              <a:t>MSK144</a:t>
            </a:r>
            <a:r>
              <a:rPr lang="en-US" sz="2400" dirty="0"/>
              <a:t>, and </a:t>
            </a:r>
            <a:r>
              <a:rPr lang="en-US" sz="2400" b="1" dirty="0"/>
              <a:t>WSPR</a:t>
            </a:r>
            <a:r>
              <a:rPr lang="en-US" sz="2400" dirty="0"/>
              <a:t>, as well as one called </a:t>
            </a:r>
            <a:r>
              <a:rPr lang="en-US" sz="2400" b="1" dirty="0"/>
              <a:t>Echo</a:t>
            </a:r>
            <a:r>
              <a:rPr lang="en-US" sz="2400" dirty="0"/>
              <a:t> for detecting and measuring your own radio signals reflected from the Moon.  These modes were all designed for making reliable, confirmed QSOs under extreme weak-signal conditions. </a:t>
            </a:r>
            <a:endParaRPr lang="en-US" sz="2400" dirty="0" smtClean="0"/>
          </a:p>
          <a:p>
            <a:r>
              <a:rPr lang="en-US" sz="2400" dirty="0" smtClean="0"/>
              <a:t>Written by K1JT (Weak Signal Joe Taylor – WSJT)</a:t>
            </a:r>
          </a:p>
          <a:p>
            <a:r>
              <a:rPr lang="en-US" sz="2400" dirty="0" smtClean="0"/>
              <a:t>First released in 2001</a:t>
            </a:r>
          </a:p>
          <a:p>
            <a:r>
              <a:rPr lang="en-US" sz="2400" dirty="0" smtClean="0"/>
              <a:t>Download: </a:t>
            </a:r>
            <a:r>
              <a:rPr lang="en-US" sz="2400" dirty="0"/>
              <a:t>https://physics.princeton.edu/pulsar/k1jt/wsjtx.html</a:t>
            </a:r>
            <a:endParaRPr lang="en-US" sz="2400" dirty="0" smtClean="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971996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smtClean="0">
                <a:solidFill>
                  <a:schemeClr val="bg2">
                    <a:lumMod val="20000"/>
                    <a:lumOff val="80000"/>
                  </a:schemeClr>
                </a:solidFill>
              </a:rPr>
              <a:t>WSJT-X</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73805" y="2594074"/>
            <a:ext cx="2599333" cy="2317292"/>
          </a:xfrm>
        </p:spPr>
        <p:txBody>
          <a:bodyPr>
            <a:noAutofit/>
          </a:bodyPr>
          <a:lstStyle/>
          <a:p>
            <a:r>
              <a:rPr lang="en-US" sz="2000" dirty="0" smtClean="0"/>
              <a:t>WSJT-X </a:t>
            </a:r>
            <a:r>
              <a:rPr lang="en-US" sz="2000" dirty="0"/>
              <a:t>JT </a:t>
            </a:r>
            <a:r>
              <a:rPr lang="en-US" sz="2000" dirty="0" smtClean="0"/>
              <a:t>Alert</a:t>
            </a:r>
          </a:p>
          <a:p>
            <a:pPr marL="0" indent="0">
              <a:buNone/>
            </a:pPr>
            <a:endParaRPr lang="en-US"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678" y="1508288"/>
            <a:ext cx="9114322" cy="5349711"/>
          </a:xfrm>
          <a:prstGeom prst="rect">
            <a:avLst/>
          </a:prstGeom>
        </p:spPr>
      </p:pic>
    </p:spTree>
    <p:extLst>
      <p:ext uri="{BB962C8B-B14F-4D97-AF65-F5344CB8AC3E}">
        <p14:creationId xmlns:p14="http://schemas.microsoft.com/office/powerpoint/2010/main" val="1787654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smtClean="0">
                <a:solidFill>
                  <a:schemeClr val="bg2">
                    <a:lumMod val="20000"/>
                    <a:lumOff val="80000"/>
                  </a:schemeClr>
                </a:solidFill>
              </a:rPr>
              <a:t>WSJT-X</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73805" y="2594074"/>
            <a:ext cx="2344809" cy="1054100"/>
          </a:xfrm>
        </p:spPr>
        <p:txBody>
          <a:bodyPr>
            <a:noAutofit/>
          </a:bodyPr>
          <a:lstStyle/>
          <a:p>
            <a:r>
              <a:rPr lang="en-US" sz="2000" dirty="0" smtClean="0"/>
              <a:t>Grid Tracker</a:t>
            </a:r>
          </a:p>
          <a:p>
            <a:r>
              <a:rPr lang="en-US" sz="2000" dirty="0" smtClean="0"/>
              <a:t>Can only run JT Alert or Grid Tracker</a:t>
            </a:r>
          </a:p>
          <a:p>
            <a:pPr marL="0" indent="0">
              <a:buNone/>
            </a:pPr>
            <a:endParaRPr lang="en-US"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062" y="857838"/>
            <a:ext cx="7437700" cy="6000161"/>
          </a:xfrm>
          <a:prstGeom prst="rect">
            <a:avLst/>
          </a:prstGeom>
        </p:spPr>
      </p:pic>
    </p:spTree>
    <p:extLst>
      <p:ext uri="{BB962C8B-B14F-4D97-AF65-F5344CB8AC3E}">
        <p14:creationId xmlns:p14="http://schemas.microsoft.com/office/powerpoint/2010/main" val="215896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smtClean="0">
                <a:solidFill>
                  <a:schemeClr val="bg2">
                    <a:lumMod val="20000"/>
                    <a:lumOff val="80000"/>
                  </a:schemeClr>
                </a:solidFill>
              </a:rPr>
              <a:t>WSJT-X</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73805" y="2594074"/>
            <a:ext cx="2344809" cy="1054100"/>
          </a:xfrm>
        </p:spPr>
        <p:txBody>
          <a:bodyPr>
            <a:noAutofit/>
          </a:bodyPr>
          <a:lstStyle/>
          <a:p>
            <a:r>
              <a:rPr lang="en-US" sz="2000" dirty="0" smtClean="0"/>
              <a:t>Grid Tracker</a:t>
            </a:r>
          </a:p>
          <a:p>
            <a:r>
              <a:rPr lang="en-US" sz="2000" dirty="0" smtClean="0"/>
              <a:t>Settings </a:t>
            </a:r>
            <a:r>
              <a:rPr lang="en-US" sz="2000" dirty="0" smtClean="0">
                <a:sym typeface="Wingdings" panose="05000000000000000000" pitchFamily="2" charset="2"/>
              </a:rPr>
              <a:t></a:t>
            </a:r>
            <a:r>
              <a:rPr lang="en-US" sz="2000" dirty="0" smtClean="0"/>
              <a:t>Logging</a:t>
            </a:r>
          </a:p>
          <a:p>
            <a:pPr marL="0" indent="0">
              <a:buNone/>
            </a:pPr>
            <a:endParaRPr lang="en-US"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614" y="556181"/>
            <a:ext cx="7625068" cy="6009588"/>
          </a:xfrm>
          <a:prstGeom prst="rect">
            <a:avLst/>
          </a:prstGeom>
        </p:spPr>
      </p:pic>
    </p:spTree>
    <p:extLst>
      <p:ext uri="{BB962C8B-B14F-4D97-AF65-F5344CB8AC3E}">
        <p14:creationId xmlns:p14="http://schemas.microsoft.com/office/powerpoint/2010/main" val="59048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smtClean="0">
                <a:solidFill>
                  <a:schemeClr val="bg2">
                    <a:lumMod val="20000"/>
                    <a:lumOff val="80000"/>
                  </a:schemeClr>
                </a:solidFill>
              </a:rPr>
              <a:t>WSJT-X</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73805" y="2594074"/>
            <a:ext cx="2344809" cy="1054100"/>
          </a:xfrm>
        </p:spPr>
        <p:txBody>
          <a:bodyPr>
            <a:noAutofit/>
          </a:bodyPr>
          <a:lstStyle/>
          <a:p>
            <a:r>
              <a:rPr lang="en-US" sz="2000" dirty="0" smtClean="0"/>
              <a:t>Grid Tracker</a:t>
            </a:r>
          </a:p>
          <a:p>
            <a:r>
              <a:rPr lang="en-US" sz="2000" dirty="0" smtClean="0"/>
              <a:t>Settings </a:t>
            </a:r>
            <a:r>
              <a:rPr lang="en-US" sz="2000" dirty="0" smtClean="0">
                <a:sym typeface="Wingdings" panose="05000000000000000000" pitchFamily="2" charset="2"/>
              </a:rPr>
              <a:t></a:t>
            </a:r>
            <a:r>
              <a:rPr lang="en-US" sz="2000" dirty="0">
                <a:sym typeface="Wingdings" panose="05000000000000000000" pitchFamily="2" charset="2"/>
              </a:rPr>
              <a:t> </a:t>
            </a:r>
            <a:r>
              <a:rPr lang="en-US" sz="2000" dirty="0" smtClean="0">
                <a:sym typeface="Wingdings" panose="05000000000000000000" pitchFamily="2" charset="2"/>
              </a:rPr>
              <a:t>Alerts</a:t>
            </a:r>
            <a:endParaRPr lang="en-US" sz="2000" dirty="0" smtClean="0"/>
          </a:p>
          <a:p>
            <a:pPr marL="0" indent="0">
              <a:buNone/>
            </a:pPr>
            <a:endParaRPr lang="en-US"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371" y="527901"/>
            <a:ext cx="7529563" cy="5990734"/>
          </a:xfrm>
          <a:prstGeom prst="rect">
            <a:avLst/>
          </a:prstGeom>
        </p:spPr>
      </p:pic>
    </p:spTree>
    <p:extLst>
      <p:ext uri="{BB962C8B-B14F-4D97-AF65-F5344CB8AC3E}">
        <p14:creationId xmlns:p14="http://schemas.microsoft.com/office/powerpoint/2010/main" val="118951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is </a:t>
            </a:r>
            <a:r>
              <a:rPr lang="en-US" dirty="0" smtClean="0">
                <a:solidFill>
                  <a:schemeClr val="bg2">
                    <a:lumMod val="20000"/>
                    <a:lumOff val="80000"/>
                  </a:schemeClr>
                </a:solidFill>
              </a:rPr>
              <a:t>FT8?</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1576741" y="2895730"/>
            <a:ext cx="8698475" cy="2430413"/>
          </a:xfrm>
        </p:spPr>
        <p:txBody>
          <a:bodyPr>
            <a:normAutofit/>
          </a:bodyPr>
          <a:lstStyle/>
          <a:p>
            <a:r>
              <a:rPr lang="en-US" sz="7200" dirty="0" smtClean="0"/>
              <a:t>FT8 Live Demo</a:t>
            </a:r>
            <a:endParaRPr lang="en-US" sz="7200" dirty="0" smtClean="0">
              <a:sym typeface="Wingdings" panose="05000000000000000000" pitchFamily="2" charset="2"/>
            </a:endParaRPr>
          </a:p>
          <a:p>
            <a:pPr marL="0" indent="0">
              <a:buNone/>
            </a:pPr>
            <a:endParaRPr lang="en-US" sz="2400" dirty="0" smtClean="0"/>
          </a:p>
          <a:p>
            <a:endParaRPr lang="en-US" sz="2400" dirty="0" smtClean="0"/>
          </a:p>
          <a:p>
            <a:pPr marL="0" indent="0">
              <a:buNone/>
            </a:pPr>
            <a:endParaRPr lang="en-US" sz="2200"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469716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is </a:t>
            </a:r>
            <a:r>
              <a:rPr lang="en-US" dirty="0" smtClean="0">
                <a:solidFill>
                  <a:schemeClr val="bg2">
                    <a:lumMod val="20000"/>
                    <a:lumOff val="80000"/>
                  </a:schemeClr>
                </a:solidFill>
              </a:rPr>
              <a:t>FT8?</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926292" y="2546938"/>
            <a:ext cx="2637040" cy="1195503"/>
          </a:xfrm>
        </p:spPr>
        <p:txBody>
          <a:bodyPr>
            <a:normAutofit/>
          </a:bodyPr>
          <a:lstStyle/>
          <a:p>
            <a:r>
              <a:rPr lang="en-US" sz="2000" dirty="0" smtClean="0"/>
              <a:t>FT8 More Info</a:t>
            </a:r>
          </a:p>
          <a:p>
            <a:r>
              <a:rPr lang="en-US" sz="2000" dirty="0" smtClean="0">
                <a:sym typeface="Wingdings" panose="05000000000000000000" pitchFamily="2" charset="2"/>
              </a:rPr>
              <a:t>Google ZL2IFB</a:t>
            </a:r>
            <a:endParaRPr lang="en-US" sz="2000" dirty="0" smtClean="0">
              <a:sym typeface="Wingdings" panose="05000000000000000000" pitchFamily="2" charset="2"/>
            </a:endParaRPr>
          </a:p>
          <a:p>
            <a:pPr marL="0" indent="0">
              <a:buNone/>
            </a:pPr>
            <a:endParaRPr lang="en-US" sz="2400" dirty="0" smtClean="0"/>
          </a:p>
          <a:p>
            <a:endParaRPr lang="en-US" sz="2400" dirty="0" smtClean="0"/>
          </a:p>
          <a:p>
            <a:pPr marL="0" indent="0">
              <a:buNone/>
            </a:pPr>
            <a:endParaRPr lang="en-US" sz="2200"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684" y="1484523"/>
            <a:ext cx="8223315" cy="5245478"/>
          </a:xfrm>
          <a:prstGeom prst="rect">
            <a:avLst/>
          </a:prstGeom>
        </p:spPr>
      </p:pic>
    </p:spTree>
    <p:extLst>
      <p:ext uri="{BB962C8B-B14F-4D97-AF65-F5344CB8AC3E}">
        <p14:creationId xmlns:p14="http://schemas.microsoft.com/office/powerpoint/2010/main" val="3786061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a:t>
            </a:r>
            <a:r>
              <a:rPr lang="en-US" dirty="0" smtClean="0">
                <a:solidFill>
                  <a:schemeClr val="bg2">
                    <a:lumMod val="20000"/>
                    <a:lumOff val="80000"/>
                  </a:schemeClr>
                </a:solidFill>
              </a:rPr>
              <a:t>is </a:t>
            </a:r>
            <a:r>
              <a:rPr lang="en-US" dirty="0" smtClean="0">
                <a:solidFill>
                  <a:schemeClr val="bg2">
                    <a:lumMod val="20000"/>
                    <a:lumOff val="80000"/>
                  </a:schemeClr>
                </a:solidFill>
              </a:rPr>
              <a:t>JS8 Call</a:t>
            </a:r>
            <a:r>
              <a:rPr lang="en-US" dirty="0" smtClean="0">
                <a:solidFill>
                  <a:schemeClr val="bg2">
                    <a:lumMod val="20000"/>
                    <a:lumOff val="80000"/>
                  </a:schemeClr>
                </a:solidFill>
              </a:rPr>
              <a:t>?</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11394831" cy="3416300"/>
          </a:xfrm>
        </p:spPr>
        <p:txBody>
          <a:bodyPr>
            <a:normAutofit fontScale="85000" lnSpcReduction="20000"/>
          </a:bodyPr>
          <a:lstStyle/>
          <a:p>
            <a:r>
              <a:rPr lang="en-US" sz="2400" i="1" dirty="0" smtClean="0"/>
              <a:t>JS8 Call</a:t>
            </a:r>
            <a:r>
              <a:rPr lang="en-US" sz="2400" dirty="0" smtClean="0"/>
              <a:t> is </a:t>
            </a:r>
            <a:r>
              <a:rPr lang="en-US" sz="2400" dirty="0" smtClean="0"/>
              <a:t>an </a:t>
            </a:r>
            <a:r>
              <a:rPr lang="en-US" sz="2400" b="1" i="1" dirty="0"/>
              <a:t>experiment</a:t>
            </a:r>
            <a:r>
              <a:rPr lang="en-US" sz="2400" dirty="0"/>
              <a:t> to test the feasibility of a digital mode with the robustness of FT8, combined with a messaging and network protocol layer for weak signal </a:t>
            </a:r>
            <a:r>
              <a:rPr lang="en-US" sz="2400" i="1" dirty="0"/>
              <a:t>communication</a:t>
            </a:r>
            <a:r>
              <a:rPr lang="en-US" sz="2400" dirty="0"/>
              <a:t> on HF, using a keyboard messaging style interface. It designed for connecting amateur radio operators who are operating under weak signal conditions. </a:t>
            </a:r>
          </a:p>
          <a:p>
            <a:r>
              <a:rPr lang="en-US" sz="2400" dirty="0"/>
              <a:t>JS8Call uses a custom FT8 modulation called JS8 (Jordan </a:t>
            </a:r>
            <a:r>
              <a:rPr lang="en-US" sz="2400" dirty="0" err="1"/>
              <a:t>Sherer</a:t>
            </a:r>
            <a:r>
              <a:rPr lang="en-US" sz="2400" dirty="0"/>
              <a:t> </a:t>
            </a:r>
            <a:r>
              <a:rPr lang="en-US" sz="2400" dirty="0" smtClean="0"/>
              <a:t>KN4CRD designed </a:t>
            </a:r>
            <a:r>
              <a:rPr lang="en-US" sz="2400" dirty="0"/>
              <a:t>8-FSK modulation). This is the base RF transport. There is a “directed calling” protocol laid over top the base RF transport to support free-form and directed message passing. Hence JS8 + Directed Calling = JS8Call. And in case you didn’t get that:</a:t>
            </a:r>
          </a:p>
          <a:p>
            <a:pPr lvl="0"/>
            <a:r>
              <a:rPr lang="en-US" sz="2400" b="1" dirty="0"/>
              <a:t>JS8 </a:t>
            </a:r>
            <a:r>
              <a:rPr lang="en-US" sz="2400" dirty="0"/>
              <a:t>is</a:t>
            </a:r>
            <a:r>
              <a:rPr lang="en-US" sz="2400" b="1" dirty="0"/>
              <a:t> </a:t>
            </a:r>
            <a:r>
              <a:rPr lang="en-US" sz="2400" dirty="0"/>
              <a:t>the mode</a:t>
            </a:r>
          </a:p>
          <a:p>
            <a:pPr lvl="0"/>
            <a:r>
              <a:rPr lang="en-US" sz="2400" b="1" dirty="0"/>
              <a:t>JS8Call </a:t>
            </a:r>
            <a:r>
              <a:rPr lang="en-US" sz="2400" dirty="0"/>
              <a:t>is the </a:t>
            </a:r>
            <a:r>
              <a:rPr lang="en-US" sz="2400" dirty="0" smtClean="0"/>
              <a:t>software</a:t>
            </a:r>
          </a:p>
          <a:p>
            <a:pPr lvl="0"/>
            <a:r>
              <a:rPr lang="en-US" sz="2400" dirty="0">
                <a:hlinkClick r:id="rId2"/>
              </a:rPr>
              <a:t>https://</a:t>
            </a:r>
            <a:r>
              <a:rPr lang="en-US" sz="2400" dirty="0" smtClean="0">
                <a:hlinkClick r:id="rId2"/>
              </a:rPr>
              <a:t>groups.io/g/js8call</a:t>
            </a:r>
            <a:r>
              <a:rPr lang="en-US" sz="2400" dirty="0" smtClean="0"/>
              <a:t> </a:t>
            </a:r>
            <a:endParaRPr lang="en-US" sz="2400" dirty="0"/>
          </a:p>
          <a:p>
            <a:endParaRPr lang="en-US" sz="2400" dirty="0" smtClean="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694027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smtClean="0">
                <a:solidFill>
                  <a:schemeClr val="bg2">
                    <a:lumMod val="20000"/>
                    <a:lumOff val="80000"/>
                  </a:schemeClr>
                </a:solidFill>
              </a:rPr>
              <a:t>How does JS8 Call work</a:t>
            </a:r>
            <a:r>
              <a:rPr lang="en-US" dirty="0" smtClean="0">
                <a:solidFill>
                  <a:schemeClr val="bg2">
                    <a:lumMod val="20000"/>
                    <a:lumOff val="80000"/>
                  </a:schemeClr>
                </a:solidFill>
              </a:rPr>
              <a:t>?</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11394831" cy="3416300"/>
          </a:xfrm>
        </p:spPr>
        <p:txBody>
          <a:bodyPr>
            <a:normAutofit/>
          </a:bodyPr>
          <a:lstStyle/>
          <a:p>
            <a:pPr lvl="0"/>
            <a:r>
              <a:rPr lang="en-US" dirty="0" smtClean="0"/>
              <a:t>JS8Call </a:t>
            </a:r>
            <a:r>
              <a:rPr lang="en-US" dirty="0"/>
              <a:t>transmits in 15 second transmission “frames”</a:t>
            </a:r>
          </a:p>
          <a:p>
            <a:pPr lvl="0"/>
            <a:r>
              <a:rPr lang="en-US" dirty="0"/>
              <a:t>Highly compressed textual data is transmitted in back-to-back frames</a:t>
            </a:r>
          </a:p>
          <a:p>
            <a:pPr lvl="0"/>
            <a:r>
              <a:rPr lang="en-US" dirty="0"/>
              <a:t>Software stitches everything back together into a communication stream</a:t>
            </a:r>
          </a:p>
          <a:p>
            <a:pPr lvl="0"/>
            <a:r>
              <a:rPr lang="en-US" dirty="0"/>
              <a:t>“Directed commands” can be sent to instruct stations in the network with automatic replies to things like:</a:t>
            </a:r>
          </a:p>
          <a:p>
            <a:pPr lvl="1"/>
            <a:r>
              <a:rPr lang="en-US" dirty="0"/>
              <a:t>What is my SNR?</a:t>
            </a:r>
          </a:p>
          <a:p>
            <a:pPr lvl="1"/>
            <a:r>
              <a:rPr lang="en-US" dirty="0"/>
              <a:t>What is your GRID?</a:t>
            </a:r>
          </a:p>
          <a:p>
            <a:pPr lvl="1"/>
            <a:r>
              <a:rPr lang="en-US" dirty="0"/>
              <a:t>Please relay this message to </a:t>
            </a:r>
            <a:r>
              <a:rPr lang="en-US" dirty="0" smtClean="0"/>
              <a:t>JY1</a:t>
            </a:r>
            <a:endParaRPr lang="en-US"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047404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a:xfrm>
            <a:off x="436099" y="954815"/>
            <a:ext cx="8761413" cy="706964"/>
          </a:xfrm>
        </p:spPr>
        <p:txBody>
          <a:bodyPr/>
          <a:lstStyle/>
          <a:p>
            <a:r>
              <a:rPr lang="en-US" dirty="0">
                <a:solidFill>
                  <a:schemeClr val="bg2">
                    <a:lumMod val="20000"/>
                    <a:lumOff val="80000"/>
                  </a:schemeClr>
                </a:solidFill>
              </a:rPr>
              <a:t>What </a:t>
            </a:r>
            <a:r>
              <a:rPr lang="en-US" dirty="0" smtClean="0">
                <a:solidFill>
                  <a:schemeClr val="bg2">
                    <a:lumMod val="20000"/>
                    <a:lumOff val="80000"/>
                  </a:schemeClr>
                </a:solidFill>
              </a:rPr>
              <a:t>is </a:t>
            </a:r>
            <a:r>
              <a:rPr lang="en-US" dirty="0" smtClean="0">
                <a:solidFill>
                  <a:schemeClr val="bg2">
                    <a:lumMod val="20000"/>
                    <a:lumOff val="80000"/>
                  </a:schemeClr>
                </a:solidFill>
              </a:rPr>
              <a:t>JS8 Call</a:t>
            </a:r>
            <a:r>
              <a:rPr lang="en-US" dirty="0" smtClean="0">
                <a:solidFill>
                  <a:schemeClr val="bg2">
                    <a:lumMod val="20000"/>
                    <a:lumOff val="80000"/>
                  </a:schemeClr>
                </a:solidFill>
              </a:rPr>
              <a:t>?</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9" y="2603500"/>
            <a:ext cx="2448504" cy="1827098"/>
          </a:xfrm>
        </p:spPr>
        <p:txBody>
          <a:bodyPr>
            <a:normAutofit/>
          </a:bodyPr>
          <a:lstStyle/>
          <a:p>
            <a:r>
              <a:rPr lang="en-US" sz="2400" i="1" dirty="0" smtClean="0"/>
              <a:t>JS8 Call</a:t>
            </a:r>
            <a:endParaRPr lang="en-US" sz="2400" dirty="0" smtClean="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1131374"/>
            <a:ext cx="7158283" cy="5726626"/>
          </a:xfrm>
          <a:prstGeom prst="rect">
            <a:avLst/>
          </a:prstGeom>
        </p:spPr>
      </p:pic>
    </p:spTree>
    <p:extLst>
      <p:ext uri="{BB962C8B-B14F-4D97-AF65-F5344CB8AC3E}">
        <p14:creationId xmlns:p14="http://schemas.microsoft.com/office/powerpoint/2010/main" val="106784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a:xfrm>
            <a:off x="436099" y="954815"/>
            <a:ext cx="8761413" cy="706964"/>
          </a:xfrm>
        </p:spPr>
        <p:txBody>
          <a:bodyPr/>
          <a:lstStyle/>
          <a:p>
            <a:r>
              <a:rPr lang="en-US" dirty="0">
                <a:solidFill>
                  <a:schemeClr val="bg2">
                    <a:lumMod val="20000"/>
                    <a:lumOff val="80000"/>
                  </a:schemeClr>
                </a:solidFill>
              </a:rPr>
              <a:t>What </a:t>
            </a:r>
            <a:r>
              <a:rPr lang="en-US" dirty="0" smtClean="0">
                <a:solidFill>
                  <a:schemeClr val="bg2">
                    <a:lumMod val="20000"/>
                    <a:lumOff val="80000"/>
                  </a:schemeClr>
                </a:solidFill>
              </a:rPr>
              <a:t>is </a:t>
            </a:r>
            <a:r>
              <a:rPr lang="en-US" dirty="0" smtClean="0">
                <a:solidFill>
                  <a:schemeClr val="bg2">
                    <a:lumMod val="20000"/>
                    <a:lumOff val="80000"/>
                  </a:schemeClr>
                </a:solidFill>
              </a:rPr>
              <a:t>JS8 Call</a:t>
            </a:r>
            <a:r>
              <a:rPr lang="en-US" dirty="0" smtClean="0">
                <a:solidFill>
                  <a:schemeClr val="bg2">
                    <a:lumMod val="20000"/>
                    <a:lumOff val="80000"/>
                  </a:schemeClr>
                </a:solidFill>
              </a:rPr>
              <a:t>?</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125014" y="2160068"/>
            <a:ext cx="5983554" cy="5087813"/>
          </a:xfrm>
        </p:spPr>
        <p:txBody>
          <a:bodyPr>
            <a:normAutofit/>
          </a:bodyPr>
          <a:lstStyle/>
          <a:p>
            <a:pPr lvl="0"/>
            <a:r>
              <a:rPr lang="en-US" sz="1400" i="1" dirty="0" smtClean="0"/>
              <a:t>1. </a:t>
            </a:r>
            <a:r>
              <a:rPr lang="en-CA" sz="1400" dirty="0"/>
              <a:t>Transmitter’s dial frequency (carrier) and base audio tone offset added to carrier (all additional tonal shifts are up).</a:t>
            </a:r>
            <a:endParaRPr lang="en-US" sz="1400" dirty="0"/>
          </a:p>
          <a:p>
            <a:pPr lvl="0"/>
            <a:r>
              <a:rPr lang="en-CA" sz="1400" dirty="0" smtClean="0"/>
              <a:t>2. Station </a:t>
            </a:r>
            <a:r>
              <a:rPr lang="en-CA" sz="1400" dirty="0"/>
              <a:t>identification with current computer UTC time/date.</a:t>
            </a:r>
            <a:endParaRPr lang="en-US" sz="1400" dirty="0"/>
          </a:p>
          <a:p>
            <a:pPr lvl="0"/>
            <a:r>
              <a:rPr lang="en-CA" sz="1400" dirty="0" smtClean="0"/>
              <a:t>3. Various </a:t>
            </a:r>
            <a:r>
              <a:rPr lang="en-CA" sz="1400" dirty="0"/>
              <a:t>user selectable </a:t>
            </a:r>
            <a:r>
              <a:rPr lang="en-CA" sz="1400" dirty="0" err="1"/>
              <a:t>transceive</a:t>
            </a:r>
            <a:r>
              <a:rPr lang="en-CA" sz="1400" dirty="0"/>
              <a:t> control functions/features.</a:t>
            </a:r>
            <a:endParaRPr lang="en-US" sz="1400" dirty="0"/>
          </a:p>
          <a:p>
            <a:pPr lvl="0"/>
            <a:r>
              <a:rPr lang="en-CA" sz="1400" dirty="0" smtClean="0"/>
              <a:t>4. Signal </a:t>
            </a:r>
            <a:r>
              <a:rPr lang="en-CA" sz="1400" dirty="0"/>
              <a:t>decoding monitor.</a:t>
            </a:r>
            <a:endParaRPr lang="en-US" sz="1400" dirty="0"/>
          </a:p>
          <a:p>
            <a:pPr lvl="0"/>
            <a:r>
              <a:rPr lang="en-CA" sz="1400" dirty="0" smtClean="0"/>
              <a:t>5. Receive </a:t>
            </a:r>
            <a:r>
              <a:rPr lang="en-CA" sz="1400" dirty="0"/>
              <a:t>message buffer.</a:t>
            </a:r>
            <a:endParaRPr lang="en-US" sz="1400" dirty="0"/>
          </a:p>
          <a:p>
            <a:pPr lvl="0"/>
            <a:r>
              <a:rPr lang="en-CA" sz="1400" dirty="0" smtClean="0"/>
              <a:t>6. Transmit </a:t>
            </a:r>
            <a:r>
              <a:rPr lang="en-CA" sz="1400" dirty="0"/>
              <a:t>message buffer.</a:t>
            </a:r>
            <a:endParaRPr lang="en-US" sz="1400" dirty="0"/>
          </a:p>
          <a:p>
            <a:pPr lvl="0"/>
            <a:r>
              <a:rPr lang="en-CA" sz="1400" dirty="0" smtClean="0"/>
              <a:t>7. Stations </a:t>
            </a:r>
            <a:r>
              <a:rPr lang="en-CA" sz="1400" dirty="0"/>
              <a:t>heard with their basic </a:t>
            </a:r>
            <a:r>
              <a:rPr lang="en-CA" sz="1400" dirty="0" smtClean="0"/>
              <a:t>information.</a:t>
            </a:r>
            <a:endParaRPr lang="en-US" sz="1400" dirty="0"/>
          </a:p>
          <a:p>
            <a:pPr lvl="0"/>
            <a:r>
              <a:rPr lang="en-CA" sz="1400" dirty="0" smtClean="0"/>
              <a:t>a</a:t>
            </a:r>
            <a:r>
              <a:rPr lang="en-CA" sz="1400" dirty="0"/>
              <a:t>. A flag next to a station call indicates a stored message from it is waiting for you in your message inbox.</a:t>
            </a:r>
            <a:endParaRPr lang="en-US" sz="1400" dirty="0"/>
          </a:p>
          <a:p>
            <a:r>
              <a:rPr lang="en-CA" sz="1400" dirty="0"/>
              <a:t>b. A star next to a station call indicates that it and you hear the other.</a:t>
            </a:r>
            <a:endParaRPr lang="en-US" sz="1400" dirty="0"/>
          </a:p>
          <a:p>
            <a:r>
              <a:rPr lang="en-CA" sz="1400" dirty="0"/>
              <a:t>c. A checkmark next to a station call indicates that you’ve logged a prior two-way contact on the current JS8 frequency/band with it</a:t>
            </a:r>
            <a:r>
              <a:rPr lang="en-CA" sz="1400" dirty="0" smtClean="0"/>
              <a:t>.</a:t>
            </a:r>
            <a:endParaRPr lang="en-US" sz="1400"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905" y="2403926"/>
            <a:ext cx="5684701" cy="3459546"/>
          </a:xfrm>
          <a:prstGeom prst="rect">
            <a:avLst/>
          </a:prstGeom>
        </p:spPr>
      </p:pic>
    </p:spTree>
    <p:extLst>
      <p:ext uri="{BB962C8B-B14F-4D97-AF65-F5344CB8AC3E}">
        <p14:creationId xmlns:p14="http://schemas.microsoft.com/office/powerpoint/2010/main" val="270646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a:xfrm>
            <a:off x="966416" y="896388"/>
            <a:ext cx="8761413" cy="706964"/>
          </a:xfrm>
        </p:spPr>
        <p:txBody>
          <a:bodyPr/>
          <a:lstStyle/>
          <a:p>
            <a:r>
              <a:rPr lang="en-US" dirty="0">
                <a:solidFill>
                  <a:schemeClr val="bg2">
                    <a:lumMod val="20000"/>
                    <a:lumOff val="80000"/>
                  </a:schemeClr>
                </a:solidFill>
              </a:rPr>
              <a:t>What </a:t>
            </a:r>
            <a:r>
              <a:rPr lang="en-US" dirty="0" smtClean="0">
                <a:solidFill>
                  <a:schemeClr val="bg2">
                    <a:lumMod val="20000"/>
                    <a:lumOff val="80000"/>
                  </a:schemeClr>
                </a:solidFill>
              </a:rPr>
              <a:t>is WSJT-X?</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26671" y="1971905"/>
            <a:ext cx="11394831" cy="3416300"/>
          </a:xfrm>
        </p:spPr>
        <p:txBody>
          <a:bodyPr>
            <a:noAutofit/>
          </a:bodyPr>
          <a:lstStyle/>
          <a:p>
            <a:r>
              <a:rPr lang="en-US" dirty="0" smtClean="0"/>
              <a:t>The current release of WSJT-X is version 2.0.1</a:t>
            </a:r>
          </a:p>
          <a:p>
            <a:r>
              <a:rPr lang="en-US" dirty="0"/>
              <a:t>New FT8 and MSK144 protocols with 77-bit payloads permit these enhancements:</a:t>
            </a:r>
          </a:p>
          <a:p>
            <a:r>
              <a:rPr lang="en-US" dirty="0"/>
              <a:t>Optimized contest messages for NA VHF, EU VHF, Field Day, RTTY Roundup</a:t>
            </a:r>
          </a:p>
          <a:p>
            <a:r>
              <a:rPr lang="en-US" dirty="0"/>
              <a:t>Full support for "/R" and "/P" calls in relevant contests</a:t>
            </a:r>
          </a:p>
          <a:p>
            <a:r>
              <a:rPr lang="en-US" dirty="0"/>
              <a:t>New logging features for contesting</a:t>
            </a:r>
          </a:p>
          <a:p>
            <a:r>
              <a:rPr lang="en-US" dirty="0"/>
              <a:t>Integration with </a:t>
            </a:r>
            <a:r>
              <a:rPr lang="en-US" dirty="0">
                <a:hlinkClick r:id="rId2"/>
              </a:rPr>
              <a:t>N1MM Logger+</a:t>
            </a:r>
            <a:r>
              <a:rPr lang="en-US" dirty="0"/>
              <a:t> and </a:t>
            </a:r>
            <a:r>
              <a:rPr lang="en-US" dirty="0" err="1">
                <a:hlinkClick r:id="rId3"/>
              </a:rPr>
              <a:t>Writelog</a:t>
            </a:r>
            <a:r>
              <a:rPr lang="en-US" dirty="0"/>
              <a:t> for contesting</a:t>
            </a:r>
          </a:p>
          <a:p>
            <a:r>
              <a:rPr lang="en-US" dirty="0"/>
              <a:t>Improved support for compound and nonstandard </a:t>
            </a:r>
            <a:r>
              <a:rPr lang="en-US" dirty="0" err="1"/>
              <a:t>callsigns</a:t>
            </a:r>
            <a:endParaRPr lang="en-US" dirty="0"/>
          </a:p>
          <a:p>
            <a:r>
              <a:rPr lang="en-US" dirty="0"/>
              <a:t>Nearly equal (or better) sensitivity compared to old </a:t>
            </a:r>
            <a:r>
              <a:rPr lang="en-US" dirty="0" smtClean="0"/>
              <a:t>protocols (-30db)</a:t>
            </a:r>
            <a:endParaRPr lang="en-US" dirty="0"/>
          </a:p>
          <a:p>
            <a:r>
              <a:rPr lang="en-US" dirty="0"/>
              <a:t>Lower false decode rates</a:t>
            </a:r>
          </a:p>
          <a:p>
            <a:r>
              <a:rPr lang="en-US" dirty="0"/>
              <a:t>Improved color highlighting of received messages</a:t>
            </a:r>
          </a:p>
          <a:p>
            <a:r>
              <a:rPr lang="en-US" dirty="0"/>
              <a:t>Improved WSPR sensitivity</a:t>
            </a:r>
          </a:p>
          <a:p>
            <a:r>
              <a:rPr lang="en-US" dirty="0"/>
              <a:t>Expanded and improved UDP messages sent to companion </a:t>
            </a:r>
            <a:r>
              <a:rPr lang="en-US" dirty="0" smtClean="0"/>
              <a:t>programs</a:t>
            </a:r>
            <a:endParaRPr lang="en-US"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674215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a:xfrm>
            <a:off x="436099" y="954815"/>
            <a:ext cx="8761413" cy="706964"/>
          </a:xfrm>
        </p:spPr>
        <p:txBody>
          <a:bodyPr/>
          <a:lstStyle/>
          <a:p>
            <a:r>
              <a:rPr lang="en-US" dirty="0">
                <a:solidFill>
                  <a:schemeClr val="bg2">
                    <a:lumMod val="20000"/>
                    <a:lumOff val="80000"/>
                  </a:schemeClr>
                </a:solidFill>
              </a:rPr>
              <a:t>What </a:t>
            </a:r>
            <a:r>
              <a:rPr lang="en-US" dirty="0" smtClean="0">
                <a:solidFill>
                  <a:schemeClr val="bg2">
                    <a:lumMod val="20000"/>
                    <a:lumOff val="80000"/>
                  </a:schemeClr>
                </a:solidFill>
              </a:rPr>
              <a:t>is </a:t>
            </a:r>
            <a:r>
              <a:rPr lang="en-US" dirty="0" smtClean="0">
                <a:solidFill>
                  <a:schemeClr val="bg2">
                    <a:lumMod val="20000"/>
                    <a:lumOff val="80000"/>
                  </a:schemeClr>
                </a:solidFill>
              </a:rPr>
              <a:t>JS8 Call</a:t>
            </a:r>
            <a:r>
              <a:rPr lang="en-US" dirty="0" smtClean="0">
                <a:solidFill>
                  <a:schemeClr val="bg2">
                    <a:lumMod val="20000"/>
                    <a:lumOff val="80000"/>
                  </a:schemeClr>
                </a:solidFill>
              </a:rPr>
              <a:t>?</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181576" y="1763422"/>
            <a:ext cx="5983554" cy="5087813"/>
          </a:xfrm>
        </p:spPr>
        <p:txBody>
          <a:bodyPr>
            <a:normAutofit fontScale="77500" lnSpcReduction="20000"/>
          </a:bodyPr>
          <a:lstStyle/>
          <a:p>
            <a:pPr lvl="0"/>
            <a:r>
              <a:rPr lang="en-CA" sz="2300" dirty="0" smtClean="0"/>
              <a:t>8. Transmit </a:t>
            </a:r>
            <a:r>
              <a:rPr lang="en-CA" sz="2300" dirty="0"/>
              <a:t>“macro” buttons (become active and inactive, as required).</a:t>
            </a:r>
            <a:endParaRPr lang="en-US" sz="2300" dirty="0"/>
          </a:p>
          <a:p>
            <a:pPr lvl="0"/>
            <a:r>
              <a:rPr lang="en-CA" sz="2300" dirty="0" smtClean="0"/>
              <a:t>9. Signal </a:t>
            </a:r>
            <a:r>
              <a:rPr lang="en-CA" sz="2300" dirty="0"/>
              <a:t>strength and computer aided transceiver (CAT) control status.</a:t>
            </a:r>
            <a:endParaRPr lang="en-US" sz="2300" dirty="0"/>
          </a:p>
          <a:p>
            <a:r>
              <a:rPr lang="en-CA" sz="2300" dirty="0"/>
              <a:t>A. Signal waterfall monitor and various settings. The grey area between 500 to 1000 hertz (Hz) is reserved for “heartbeat” (HB) beacons and any replies from JS8 stations hearing them, or replies to station queries. Bottom 500 Hz (orange area) is the JT65 data mode sub-band. Do NOT transmit JS8 normal communications below 1000 Hz unless absolutely necessary (must change default station setup option allows this). The idea is to separate normal KB-KB activity from specific JS8Call features not available in other data modes but minimize inter-mode interference with other data modes including JS8. </a:t>
            </a:r>
            <a:endParaRPr lang="en-US" sz="2300" dirty="0"/>
          </a:p>
          <a:p>
            <a:r>
              <a:rPr lang="en-CA" sz="2300" dirty="0"/>
              <a:t>B. Transmitter output audio tone level slider adjustment.</a:t>
            </a:r>
            <a:endParaRPr lang="en-US" sz="2300" dirty="0"/>
          </a:p>
          <a:p>
            <a:r>
              <a:rPr lang="en-CA" sz="2300" dirty="0"/>
              <a:t>C. Current and past </a:t>
            </a:r>
            <a:r>
              <a:rPr lang="en-CA" sz="2300" dirty="0" err="1"/>
              <a:t>transceive</a:t>
            </a:r>
            <a:r>
              <a:rPr lang="en-CA" sz="2300" dirty="0"/>
              <a:t> activity status</a:t>
            </a:r>
            <a:r>
              <a:rPr lang="en-CA" sz="2400" dirty="0"/>
              <a:t>.</a:t>
            </a:r>
            <a:endParaRPr lang="en-US" sz="2400" dirty="0"/>
          </a:p>
          <a:p>
            <a:pPr marL="0" indent="0">
              <a:buNone/>
            </a:pPr>
            <a:endParaRPr lang="en-US" sz="1600" i="1" dirty="0"/>
          </a:p>
          <a:p>
            <a:pPr marL="0" indent="0">
              <a:buNone/>
            </a:pPr>
            <a:endParaRPr lang="en-US" sz="2400" i="1" dirty="0" smtClean="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161" y="2319085"/>
            <a:ext cx="5684701" cy="3459546"/>
          </a:xfrm>
          <a:prstGeom prst="rect">
            <a:avLst/>
          </a:prstGeom>
        </p:spPr>
      </p:pic>
    </p:spTree>
    <p:extLst>
      <p:ext uri="{BB962C8B-B14F-4D97-AF65-F5344CB8AC3E}">
        <p14:creationId xmlns:p14="http://schemas.microsoft.com/office/powerpoint/2010/main" val="1171147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a:xfrm>
            <a:off x="436099" y="954815"/>
            <a:ext cx="8761413" cy="706964"/>
          </a:xfrm>
        </p:spPr>
        <p:txBody>
          <a:bodyPr/>
          <a:lstStyle/>
          <a:p>
            <a:r>
              <a:rPr lang="en-US" dirty="0">
                <a:solidFill>
                  <a:schemeClr val="bg2">
                    <a:lumMod val="20000"/>
                    <a:lumOff val="80000"/>
                  </a:schemeClr>
                </a:solidFill>
              </a:rPr>
              <a:t>What </a:t>
            </a:r>
            <a:r>
              <a:rPr lang="en-US" dirty="0" smtClean="0">
                <a:solidFill>
                  <a:schemeClr val="bg2">
                    <a:lumMod val="20000"/>
                    <a:lumOff val="80000"/>
                  </a:schemeClr>
                </a:solidFill>
              </a:rPr>
              <a:t>is </a:t>
            </a:r>
            <a:r>
              <a:rPr lang="en-US" dirty="0" smtClean="0">
                <a:solidFill>
                  <a:schemeClr val="bg2">
                    <a:lumMod val="20000"/>
                    <a:lumOff val="80000"/>
                  </a:schemeClr>
                </a:solidFill>
              </a:rPr>
              <a:t>JS8 Call</a:t>
            </a:r>
            <a:r>
              <a:rPr lang="en-US" dirty="0" smtClean="0">
                <a:solidFill>
                  <a:schemeClr val="bg2">
                    <a:lumMod val="20000"/>
                    <a:lumOff val="80000"/>
                  </a:schemeClr>
                </a:solidFill>
              </a:rPr>
              <a:t>?</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9" y="2603500"/>
            <a:ext cx="2448504" cy="1827098"/>
          </a:xfrm>
        </p:spPr>
        <p:txBody>
          <a:bodyPr>
            <a:normAutofit/>
          </a:bodyPr>
          <a:lstStyle/>
          <a:p>
            <a:r>
              <a:rPr lang="en-US" sz="2400" i="1" dirty="0" smtClean="0"/>
              <a:t>JS8 Call</a:t>
            </a:r>
          </a:p>
          <a:p>
            <a:r>
              <a:rPr lang="en-US" sz="2400" i="1" dirty="0" smtClean="0"/>
              <a:t>Settings</a:t>
            </a:r>
            <a:endParaRPr lang="en-US" sz="2400" dirty="0" smtClean="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572" y="1172852"/>
            <a:ext cx="7130003" cy="5704002"/>
          </a:xfrm>
          <a:prstGeom prst="rect">
            <a:avLst/>
          </a:prstGeom>
        </p:spPr>
      </p:pic>
    </p:spTree>
    <p:extLst>
      <p:ext uri="{BB962C8B-B14F-4D97-AF65-F5344CB8AC3E}">
        <p14:creationId xmlns:p14="http://schemas.microsoft.com/office/powerpoint/2010/main" val="2753818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a:xfrm>
            <a:off x="436099" y="954815"/>
            <a:ext cx="8761413" cy="706964"/>
          </a:xfrm>
        </p:spPr>
        <p:txBody>
          <a:bodyPr/>
          <a:lstStyle/>
          <a:p>
            <a:r>
              <a:rPr lang="en-US" dirty="0">
                <a:solidFill>
                  <a:schemeClr val="bg2">
                    <a:lumMod val="20000"/>
                    <a:lumOff val="80000"/>
                  </a:schemeClr>
                </a:solidFill>
              </a:rPr>
              <a:t>What </a:t>
            </a:r>
            <a:r>
              <a:rPr lang="en-US" dirty="0" smtClean="0">
                <a:solidFill>
                  <a:schemeClr val="bg2">
                    <a:lumMod val="20000"/>
                    <a:lumOff val="80000"/>
                  </a:schemeClr>
                </a:solidFill>
              </a:rPr>
              <a:t>is </a:t>
            </a:r>
            <a:r>
              <a:rPr lang="en-US" dirty="0" smtClean="0">
                <a:solidFill>
                  <a:schemeClr val="bg2">
                    <a:lumMod val="20000"/>
                    <a:lumOff val="80000"/>
                  </a:schemeClr>
                </a:solidFill>
              </a:rPr>
              <a:t>JS8 Call</a:t>
            </a:r>
            <a:r>
              <a:rPr lang="en-US" dirty="0" smtClean="0">
                <a:solidFill>
                  <a:schemeClr val="bg2">
                    <a:lumMod val="20000"/>
                    <a:lumOff val="80000"/>
                  </a:schemeClr>
                </a:solidFill>
              </a:rPr>
              <a:t>?</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10395299" cy="3938702"/>
          </a:xfrm>
        </p:spPr>
        <p:txBody>
          <a:bodyPr>
            <a:normAutofit/>
          </a:bodyPr>
          <a:lstStyle/>
          <a:p>
            <a:r>
              <a:rPr lang="en-US" sz="3200" dirty="0" smtClean="0"/>
              <a:t>JS8 Call</a:t>
            </a:r>
          </a:p>
          <a:p>
            <a:r>
              <a:rPr lang="en-US" sz="3200" dirty="0" smtClean="0"/>
              <a:t>More information coming</a:t>
            </a:r>
          </a:p>
          <a:p>
            <a:r>
              <a:rPr lang="en-CA" sz="3200" dirty="0" smtClean="0"/>
              <a:t>By </a:t>
            </a:r>
            <a:r>
              <a:rPr lang="en-CA" sz="3200" dirty="0"/>
              <a:t>Robert C. Mazur, VA3ROM</a:t>
            </a:r>
            <a:endParaRPr lang="en-US" sz="3200" dirty="0"/>
          </a:p>
          <a:p>
            <a:r>
              <a:rPr lang="en-CA" sz="3200" u="sng" dirty="0" smtClean="0">
                <a:hlinkClick r:id="rId2"/>
              </a:rPr>
              <a:t>va3rom@gmail.com</a:t>
            </a:r>
            <a:endParaRPr lang="en-US" sz="3200"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957374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a:xfrm>
            <a:off x="436099" y="954815"/>
            <a:ext cx="8761413" cy="706964"/>
          </a:xfrm>
        </p:spPr>
        <p:txBody>
          <a:bodyPr/>
          <a:lstStyle/>
          <a:p>
            <a:r>
              <a:rPr lang="en-US" dirty="0">
                <a:solidFill>
                  <a:schemeClr val="bg2">
                    <a:lumMod val="20000"/>
                    <a:lumOff val="80000"/>
                  </a:schemeClr>
                </a:solidFill>
              </a:rPr>
              <a:t>What </a:t>
            </a:r>
            <a:r>
              <a:rPr lang="en-US" dirty="0" smtClean="0">
                <a:solidFill>
                  <a:schemeClr val="bg2">
                    <a:lumMod val="20000"/>
                    <a:lumOff val="80000"/>
                  </a:schemeClr>
                </a:solidFill>
              </a:rPr>
              <a:t>is </a:t>
            </a:r>
            <a:r>
              <a:rPr lang="en-US" dirty="0" smtClean="0">
                <a:solidFill>
                  <a:schemeClr val="bg2">
                    <a:lumMod val="20000"/>
                    <a:lumOff val="80000"/>
                  </a:schemeClr>
                </a:solidFill>
              </a:rPr>
              <a:t>JS8 Call</a:t>
            </a:r>
            <a:r>
              <a:rPr lang="en-US" dirty="0" smtClean="0">
                <a:solidFill>
                  <a:schemeClr val="bg2">
                    <a:lumMod val="20000"/>
                    <a:lumOff val="80000"/>
                  </a:schemeClr>
                </a:solidFill>
              </a:rPr>
              <a:t>?</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3367835" y="3074840"/>
            <a:ext cx="5078582" cy="1506587"/>
          </a:xfrm>
        </p:spPr>
        <p:txBody>
          <a:bodyPr>
            <a:normAutofit/>
          </a:bodyPr>
          <a:lstStyle/>
          <a:p>
            <a:r>
              <a:rPr lang="en-US" sz="4800" dirty="0" smtClean="0"/>
              <a:t>JS8 Call Video</a:t>
            </a:r>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889047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a:xfrm>
            <a:off x="436099" y="954815"/>
            <a:ext cx="8761413" cy="706964"/>
          </a:xfrm>
        </p:spPr>
        <p:txBody>
          <a:bodyPr/>
          <a:lstStyle/>
          <a:p>
            <a:r>
              <a:rPr lang="en-US" dirty="0">
                <a:solidFill>
                  <a:schemeClr val="bg2">
                    <a:lumMod val="20000"/>
                    <a:lumOff val="80000"/>
                  </a:schemeClr>
                </a:solidFill>
              </a:rPr>
              <a:t>What </a:t>
            </a:r>
            <a:r>
              <a:rPr lang="en-US" dirty="0" smtClean="0">
                <a:solidFill>
                  <a:schemeClr val="bg2">
                    <a:lumMod val="20000"/>
                    <a:lumOff val="80000"/>
                  </a:schemeClr>
                </a:solidFill>
              </a:rPr>
              <a:t>is </a:t>
            </a:r>
            <a:r>
              <a:rPr lang="en-US" dirty="0" smtClean="0">
                <a:solidFill>
                  <a:schemeClr val="bg2">
                    <a:lumMod val="20000"/>
                    <a:lumOff val="80000"/>
                  </a:schemeClr>
                </a:solidFill>
              </a:rPr>
              <a:t>JS8 Call</a:t>
            </a:r>
            <a:r>
              <a:rPr lang="en-US" dirty="0" smtClean="0">
                <a:solidFill>
                  <a:schemeClr val="bg2">
                    <a:lumMod val="20000"/>
                    <a:lumOff val="80000"/>
                  </a:schemeClr>
                </a:solidFill>
              </a:rPr>
              <a:t>?</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2253006" y="3074840"/>
            <a:ext cx="6193411" cy="1506587"/>
          </a:xfrm>
        </p:spPr>
        <p:txBody>
          <a:bodyPr>
            <a:normAutofit/>
          </a:bodyPr>
          <a:lstStyle/>
          <a:p>
            <a:r>
              <a:rPr lang="en-US" sz="4800" dirty="0" smtClean="0"/>
              <a:t>JS8 Call Live Demo</a:t>
            </a:r>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255637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a:xfrm>
            <a:off x="436099" y="954815"/>
            <a:ext cx="8761413" cy="706964"/>
          </a:xfrm>
        </p:spPr>
        <p:txBody>
          <a:bodyPr/>
          <a:lstStyle/>
          <a:p>
            <a:r>
              <a:rPr lang="en-US" dirty="0" smtClean="0">
                <a:solidFill>
                  <a:schemeClr val="bg2">
                    <a:lumMod val="20000"/>
                    <a:lumOff val="80000"/>
                  </a:schemeClr>
                </a:solidFill>
              </a:rPr>
              <a:t>Presentation by W5MF?</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556181" y="2443244"/>
            <a:ext cx="11472421" cy="3976410"/>
          </a:xfrm>
        </p:spPr>
        <p:txBody>
          <a:bodyPr>
            <a:normAutofit/>
          </a:bodyPr>
          <a:lstStyle/>
          <a:p>
            <a:r>
              <a:rPr lang="en-US" sz="2000" dirty="0" smtClean="0"/>
              <a:t>Acknowledgements – Information from the following authors:</a:t>
            </a:r>
          </a:p>
          <a:p>
            <a:r>
              <a:rPr lang="en-US" sz="2000" dirty="0" smtClean="0"/>
              <a:t>Joe Taylor K1JT</a:t>
            </a:r>
          </a:p>
          <a:p>
            <a:r>
              <a:rPr lang="en-US" sz="2000" dirty="0" smtClean="0"/>
              <a:t>Steve Franke K9AN</a:t>
            </a:r>
          </a:p>
          <a:p>
            <a:r>
              <a:rPr lang="en-US" sz="2000" dirty="0" smtClean="0"/>
              <a:t>Jordan </a:t>
            </a:r>
            <a:r>
              <a:rPr lang="en-US" sz="2000" dirty="0" err="1" smtClean="0"/>
              <a:t>Sherer</a:t>
            </a:r>
            <a:r>
              <a:rPr lang="en-US" sz="2000" dirty="0" smtClean="0"/>
              <a:t> KN4CRD</a:t>
            </a:r>
          </a:p>
          <a:p>
            <a:r>
              <a:rPr lang="en-US" sz="2000" dirty="0" smtClean="0"/>
              <a:t>Robert C. Mazur VA3ROM</a:t>
            </a:r>
          </a:p>
          <a:p>
            <a:r>
              <a:rPr lang="en-US" sz="2000" dirty="0" smtClean="0"/>
              <a:t>Brian </a:t>
            </a:r>
            <a:r>
              <a:rPr lang="en-US" sz="2000" dirty="0" err="1" smtClean="0"/>
              <a:t>Derx</a:t>
            </a:r>
            <a:r>
              <a:rPr lang="en-US" sz="2000" dirty="0" smtClean="0"/>
              <a:t> N5BA</a:t>
            </a:r>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048118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a:xfrm>
            <a:off x="436099" y="954815"/>
            <a:ext cx="8761413" cy="706964"/>
          </a:xfrm>
        </p:spPr>
        <p:txBody>
          <a:bodyPr/>
          <a:lstStyle/>
          <a:p>
            <a:r>
              <a:rPr lang="en-US" dirty="0" smtClean="0">
                <a:solidFill>
                  <a:schemeClr val="bg2">
                    <a:lumMod val="20000"/>
                    <a:lumOff val="80000"/>
                  </a:schemeClr>
                </a:solidFill>
              </a:rPr>
              <a:t>Presentation by W5MF?</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2828041" y="3055986"/>
            <a:ext cx="5561815" cy="2486975"/>
          </a:xfrm>
        </p:spPr>
        <p:txBody>
          <a:bodyPr>
            <a:normAutofit/>
          </a:bodyPr>
          <a:lstStyle/>
          <a:p>
            <a:r>
              <a:rPr lang="en-US" sz="6000" dirty="0" smtClean="0"/>
              <a:t>Questions?</a:t>
            </a:r>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55478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a:t>
            </a:r>
            <a:r>
              <a:rPr lang="en-US" dirty="0" smtClean="0">
                <a:solidFill>
                  <a:schemeClr val="bg2">
                    <a:lumMod val="20000"/>
                    <a:lumOff val="80000"/>
                  </a:schemeClr>
                </a:solidFill>
              </a:rPr>
              <a:t>is WSJT-X?</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11394831" cy="3416300"/>
          </a:xfrm>
        </p:spPr>
        <p:txBody>
          <a:bodyPr>
            <a:normAutofit/>
          </a:bodyPr>
          <a:lstStyle/>
          <a:p>
            <a:r>
              <a:rPr lang="en-US" sz="2400" dirty="0" smtClean="0"/>
              <a:t>The current release of WSJT-X is version 2.0.1</a:t>
            </a:r>
          </a:p>
          <a:p>
            <a:r>
              <a:rPr lang="en-US" sz="2400" dirty="0"/>
              <a:t>Note that for FT8 and MSK144 there is no backward compatibility with WSJT-X 1.9.1 and earlier. Everyone using these modes should upgrade to WSJT-X 2.0 by January 1, 2019</a:t>
            </a:r>
            <a:r>
              <a:rPr lang="en-US" sz="2400" dirty="0" smtClean="0"/>
              <a:t>.</a:t>
            </a:r>
          </a:p>
          <a:p>
            <a:r>
              <a:rPr lang="en-US" sz="2400" dirty="0" smtClean="0"/>
              <a:t>Timing is EVERYTHING!!!!!</a:t>
            </a:r>
            <a:endParaRPr lang="en-US" sz="2400" dirty="0" smtClean="0"/>
          </a:p>
          <a:p>
            <a:endParaRPr lang="en-US" sz="2400" dirty="0" smtClean="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02638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a:t>
            </a:r>
            <a:r>
              <a:rPr lang="en-US" dirty="0" smtClean="0">
                <a:solidFill>
                  <a:schemeClr val="bg2">
                    <a:lumMod val="20000"/>
                    <a:lumOff val="80000"/>
                  </a:schemeClr>
                </a:solidFill>
              </a:rPr>
              <a:t>is Dimension 4?</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11394831" cy="3416300"/>
          </a:xfrm>
        </p:spPr>
        <p:txBody>
          <a:bodyPr>
            <a:normAutofit/>
          </a:bodyPr>
          <a:lstStyle/>
          <a:p>
            <a:r>
              <a:rPr lang="en-US" sz="2400" dirty="0" smtClean="0"/>
              <a:t>Windows time service is not accurate enough</a:t>
            </a:r>
          </a:p>
          <a:p>
            <a:r>
              <a:rPr lang="en-US" sz="2400" dirty="0" smtClean="0"/>
              <a:t>Dimension </a:t>
            </a:r>
            <a:r>
              <a:rPr lang="en-US" sz="2400" dirty="0"/>
              <a:t>4 uses a low level internet protocol, called SNTP, to connect with special purpose Internet Time Servers that have been keeping the rest of the web on-time for the last 20+ years. These time servers typically have direct access to their very own time source, or they are connected directly to other Internet Time Servers that do</a:t>
            </a:r>
            <a:r>
              <a:rPr lang="en-US" sz="2400" dirty="0" smtClean="0"/>
              <a:t>.</a:t>
            </a:r>
          </a:p>
          <a:p>
            <a:r>
              <a:rPr lang="en-US" sz="2400" dirty="0"/>
              <a:t>Download: http://www.thinkman.com/dimension4/download.htm</a:t>
            </a:r>
          </a:p>
          <a:p>
            <a:endParaRPr lang="en-US" sz="2400" dirty="0" smtClean="0"/>
          </a:p>
          <a:p>
            <a:pPr marL="0" indent="0">
              <a:buNone/>
            </a:pPr>
            <a:endParaRPr lang="en-US" sz="2200"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48166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a:xfrm>
            <a:off x="436099" y="1028360"/>
            <a:ext cx="8761413" cy="706964"/>
          </a:xfrm>
        </p:spPr>
        <p:txBody>
          <a:bodyPr/>
          <a:lstStyle/>
          <a:p>
            <a:r>
              <a:rPr lang="en-US" dirty="0">
                <a:solidFill>
                  <a:schemeClr val="bg2">
                    <a:lumMod val="20000"/>
                    <a:lumOff val="80000"/>
                  </a:schemeClr>
                </a:solidFill>
              </a:rPr>
              <a:t>What </a:t>
            </a:r>
            <a:r>
              <a:rPr lang="en-US" dirty="0" smtClean="0">
                <a:solidFill>
                  <a:schemeClr val="bg2">
                    <a:lumMod val="20000"/>
                    <a:lumOff val="80000"/>
                  </a:schemeClr>
                </a:solidFill>
              </a:rPr>
              <a:t>is Dimension 4?</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9" y="2603500"/>
            <a:ext cx="2703027" cy="874991"/>
          </a:xfrm>
        </p:spPr>
        <p:txBody>
          <a:bodyPr>
            <a:normAutofit fontScale="70000" lnSpcReduction="20000"/>
          </a:bodyPr>
          <a:lstStyle/>
          <a:p>
            <a:r>
              <a:rPr lang="en-US" sz="2400" dirty="0" smtClean="0"/>
              <a:t>Dimension 4 </a:t>
            </a:r>
          </a:p>
          <a:p>
            <a:r>
              <a:rPr lang="en-US" sz="2400" dirty="0" smtClean="0"/>
              <a:t>Sync every few minutes</a:t>
            </a:r>
          </a:p>
          <a:p>
            <a:pPr marL="0" indent="0">
              <a:buNone/>
            </a:pPr>
            <a:endParaRPr lang="en-US" sz="2200"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999" y="1168924"/>
            <a:ext cx="6115994" cy="5644603"/>
          </a:xfrm>
          <a:prstGeom prst="rect">
            <a:avLst/>
          </a:prstGeom>
        </p:spPr>
      </p:pic>
    </p:spTree>
    <p:extLst>
      <p:ext uri="{BB962C8B-B14F-4D97-AF65-F5344CB8AC3E}">
        <p14:creationId xmlns:p14="http://schemas.microsoft.com/office/powerpoint/2010/main" val="146054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is </a:t>
            </a:r>
            <a:r>
              <a:rPr lang="en-US" dirty="0" smtClean="0">
                <a:solidFill>
                  <a:schemeClr val="bg2">
                    <a:lumMod val="20000"/>
                    <a:lumOff val="80000"/>
                  </a:schemeClr>
                </a:solidFill>
              </a:rPr>
              <a:t>FT8?</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11394831" cy="3416300"/>
          </a:xfrm>
        </p:spPr>
        <p:txBody>
          <a:bodyPr>
            <a:normAutofit/>
          </a:bodyPr>
          <a:lstStyle/>
          <a:p>
            <a:r>
              <a:rPr lang="en-US" sz="2400" b="1" dirty="0" smtClean="0"/>
              <a:t>FT8 </a:t>
            </a:r>
            <a:r>
              <a:rPr lang="en-US" sz="2400" b="1" dirty="0"/>
              <a:t>stands for</a:t>
            </a:r>
            <a:r>
              <a:rPr lang="en-US" sz="2400" dirty="0"/>
              <a:t> "Franke-Taylor design, 8-FSK modulation" and was created by Joe Taylor, K1JT and Steve Franke, K9AN. It </a:t>
            </a:r>
            <a:r>
              <a:rPr lang="en-US" sz="2400" b="1" dirty="0"/>
              <a:t>is</a:t>
            </a:r>
            <a:r>
              <a:rPr lang="en-US" sz="2400" dirty="0"/>
              <a:t> described as being designed for "multi-hop </a:t>
            </a:r>
            <a:r>
              <a:rPr lang="en-US" sz="2400" dirty="0" err="1"/>
              <a:t>Es</a:t>
            </a:r>
            <a:r>
              <a:rPr lang="en-US" sz="2400" dirty="0"/>
              <a:t> where signals may be weak and fading, openings may be short, and you want fast completion of reliable, confirmable QSO's</a:t>
            </a:r>
            <a:r>
              <a:rPr lang="en-US" sz="2400" dirty="0" smtClean="0"/>
              <a:t>".</a:t>
            </a:r>
          </a:p>
          <a:p>
            <a:r>
              <a:rPr lang="en-US" sz="2400" dirty="0" smtClean="0"/>
              <a:t>Great for DXCC, WAS, and any awards type contacts</a:t>
            </a:r>
          </a:p>
          <a:p>
            <a:r>
              <a:rPr lang="en-US" sz="2400" dirty="0" smtClean="0"/>
              <a:t>Transmit for 12.6 seconds and decode for 2.4 seconds</a:t>
            </a:r>
          </a:p>
          <a:p>
            <a:r>
              <a:rPr lang="en-US" sz="2400" dirty="0" smtClean="0"/>
              <a:t>Your computers clock MUST be set correctly</a:t>
            </a:r>
            <a:r>
              <a:rPr lang="en-US" sz="2400" dirty="0" smtClean="0"/>
              <a:t>! Dimension 4!</a:t>
            </a:r>
            <a:endParaRPr lang="en-US" sz="2400" dirty="0" smtClean="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23624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a:xfrm>
            <a:off x="669304" y="773012"/>
            <a:ext cx="9218782" cy="706964"/>
          </a:xfrm>
        </p:spPr>
        <p:txBody>
          <a:bodyPr/>
          <a:lstStyle/>
          <a:p>
            <a:r>
              <a:rPr lang="en-US" dirty="0">
                <a:solidFill>
                  <a:schemeClr val="bg2">
                    <a:lumMod val="20000"/>
                    <a:lumOff val="80000"/>
                  </a:schemeClr>
                </a:solidFill>
              </a:rPr>
              <a:t>What is </a:t>
            </a:r>
            <a:r>
              <a:rPr lang="en-US" dirty="0" smtClean="0">
                <a:solidFill>
                  <a:schemeClr val="bg2">
                    <a:lumMod val="20000"/>
                    <a:lumOff val="80000"/>
                  </a:schemeClr>
                </a:solidFill>
              </a:rPr>
              <a:t>FT8</a:t>
            </a:r>
            <a:r>
              <a:rPr lang="en-US" dirty="0" smtClean="0">
                <a:solidFill>
                  <a:schemeClr val="bg2">
                    <a:lumMod val="20000"/>
                    <a:lumOff val="80000"/>
                  </a:schemeClr>
                </a:solidFill>
              </a:rPr>
              <a:t>?    </a:t>
            </a:r>
            <a:r>
              <a:rPr lang="en-US" dirty="0" smtClean="0">
                <a:solidFill>
                  <a:schemeClr val="bg2">
                    <a:lumMod val="20000"/>
                    <a:lumOff val="80000"/>
                  </a:schemeClr>
                </a:solidFill>
              </a:rPr>
              <a:t>Increased Activity  (N5BA)</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11394831" cy="3416300"/>
          </a:xfrm>
        </p:spPr>
        <p:txBody>
          <a:bodyPr>
            <a:normAutofit/>
          </a:bodyPr>
          <a:lstStyle/>
          <a:p>
            <a:pPr marL="0" indent="0">
              <a:buNone/>
            </a:pPr>
            <a:endParaRPr lang="en-US" sz="2400" dirty="0" smtClean="0"/>
          </a:p>
          <a:p>
            <a:pPr marL="0" indent="0">
              <a:buNone/>
            </a:pPr>
            <a:endParaRPr lang="en-US" sz="2200"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9" y="1479976"/>
            <a:ext cx="10058400" cy="5341929"/>
          </a:xfrm>
          <a:prstGeom prst="rect">
            <a:avLst/>
          </a:prstGeom>
        </p:spPr>
      </p:pic>
    </p:spTree>
    <p:extLst>
      <p:ext uri="{BB962C8B-B14F-4D97-AF65-F5344CB8AC3E}">
        <p14:creationId xmlns:p14="http://schemas.microsoft.com/office/powerpoint/2010/main" val="31229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bg2">
                    <a:lumMod val="20000"/>
                    <a:lumOff val="80000"/>
                  </a:schemeClr>
                </a:solidFill>
              </a:rPr>
              <a:t>What is </a:t>
            </a:r>
            <a:r>
              <a:rPr lang="en-US" dirty="0" smtClean="0">
                <a:solidFill>
                  <a:schemeClr val="bg2">
                    <a:lumMod val="20000"/>
                    <a:lumOff val="80000"/>
                  </a:schemeClr>
                </a:solidFill>
              </a:rPr>
              <a:t>FT8?</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11394831" cy="3416300"/>
          </a:xfrm>
        </p:spPr>
        <p:txBody>
          <a:bodyPr>
            <a:normAutofit/>
          </a:bodyPr>
          <a:lstStyle/>
          <a:p>
            <a:r>
              <a:rPr lang="en-US" sz="2400" dirty="0" smtClean="0"/>
              <a:t>FT8 application</a:t>
            </a:r>
          </a:p>
          <a:p>
            <a:endParaRPr lang="en-US" sz="2400" dirty="0" smtClean="0"/>
          </a:p>
          <a:p>
            <a:pPr marL="0" indent="0">
              <a:buNone/>
            </a:pPr>
            <a:endParaRPr lang="en-US" sz="2200" dirty="0"/>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9792" y="1188396"/>
            <a:ext cx="6190947" cy="5669604"/>
          </a:xfrm>
          <a:prstGeom prst="rect">
            <a:avLst/>
          </a:prstGeom>
        </p:spPr>
      </p:pic>
    </p:spTree>
    <p:extLst>
      <p:ext uri="{BB962C8B-B14F-4D97-AF65-F5344CB8AC3E}">
        <p14:creationId xmlns:p14="http://schemas.microsoft.com/office/powerpoint/2010/main" val="3123877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2602</TotalTime>
  <Words>1326</Words>
  <Application>Microsoft Office PowerPoint</Application>
  <PresentationFormat>Widescreen</PresentationFormat>
  <Paragraphs>193</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Carbon Block</vt:lpstr>
      <vt:lpstr>Century Gothic</vt:lpstr>
      <vt:lpstr>Wingdings</vt:lpstr>
      <vt:lpstr>Wingdings 3</vt:lpstr>
      <vt:lpstr>Ion Boardroom</vt:lpstr>
      <vt:lpstr>WSJT-X FT8 JS8Call</vt:lpstr>
      <vt:lpstr>What is WSJT-X?</vt:lpstr>
      <vt:lpstr>What is WSJT-X?</vt:lpstr>
      <vt:lpstr>What is WSJT-X?</vt:lpstr>
      <vt:lpstr>What is Dimension 4?</vt:lpstr>
      <vt:lpstr>What is Dimension 4?</vt:lpstr>
      <vt:lpstr>What is FT8?</vt:lpstr>
      <vt:lpstr>What is FT8?    Increased Activity  (N5BA)</vt:lpstr>
      <vt:lpstr>What is FT8?</vt:lpstr>
      <vt:lpstr>What is FT8?</vt:lpstr>
      <vt:lpstr>What is FT8?</vt:lpstr>
      <vt:lpstr>What is FT8?</vt:lpstr>
      <vt:lpstr>What is FT8?</vt:lpstr>
      <vt:lpstr>What is FT8?</vt:lpstr>
      <vt:lpstr>What is FT8?</vt:lpstr>
      <vt:lpstr>What is FT8?</vt:lpstr>
      <vt:lpstr>WSJT-X</vt:lpstr>
      <vt:lpstr>WSJT-X</vt:lpstr>
      <vt:lpstr>WSJT-X</vt:lpstr>
      <vt:lpstr>WSJT-X</vt:lpstr>
      <vt:lpstr>WSJT-X</vt:lpstr>
      <vt:lpstr>WSJT-X</vt:lpstr>
      <vt:lpstr>WSJT-X</vt:lpstr>
      <vt:lpstr>What is FT8?</vt:lpstr>
      <vt:lpstr>What is FT8?</vt:lpstr>
      <vt:lpstr>What is JS8 Call?</vt:lpstr>
      <vt:lpstr>How does JS8 Call work?</vt:lpstr>
      <vt:lpstr>What is JS8 Call?</vt:lpstr>
      <vt:lpstr>What is JS8 Call?</vt:lpstr>
      <vt:lpstr>What is JS8 Call?</vt:lpstr>
      <vt:lpstr>What is JS8 Call?</vt:lpstr>
      <vt:lpstr>What is JS8 Call?</vt:lpstr>
      <vt:lpstr>What is JS8 Call?</vt:lpstr>
      <vt:lpstr>What is JS8 Call?</vt:lpstr>
      <vt:lpstr>Presentation by W5MF?</vt:lpstr>
      <vt:lpstr>Presentation by W5MF?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DMR radio</dc:title>
  <dc:creator>Richard Nelson</dc:creator>
  <cp:lastModifiedBy>Harold Fitzgerald</cp:lastModifiedBy>
  <cp:revision>72</cp:revision>
  <dcterms:created xsi:type="dcterms:W3CDTF">2017-07-01T16:34:06Z</dcterms:created>
  <dcterms:modified xsi:type="dcterms:W3CDTF">2019-03-13T15:10:04Z</dcterms:modified>
</cp:coreProperties>
</file>