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9"/>
  </p:notesMasterIdLst>
  <p:sldIdLst>
    <p:sldId id="256" r:id="rId2"/>
    <p:sldId id="257" r:id="rId3"/>
    <p:sldId id="315" r:id="rId4"/>
    <p:sldId id="316" r:id="rId5"/>
    <p:sldId id="317" r:id="rId6"/>
    <p:sldId id="318" r:id="rId7"/>
    <p:sldId id="324" r:id="rId8"/>
    <p:sldId id="325" r:id="rId9"/>
    <p:sldId id="292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09" r:id="rId19"/>
    <p:sldId id="319" r:id="rId20"/>
    <p:sldId id="320" r:id="rId21"/>
    <p:sldId id="321" r:id="rId22"/>
    <p:sldId id="322" r:id="rId23"/>
    <p:sldId id="323" r:id="rId24"/>
    <p:sldId id="310" r:id="rId25"/>
    <p:sldId id="295" r:id="rId26"/>
    <p:sldId id="314" r:id="rId27"/>
    <p:sldId id="296" r:id="rId28"/>
    <p:sldId id="334" r:id="rId29"/>
    <p:sldId id="304" r:id="rId30"/>
    <p:sldId id="301" r:id="rId31"/>
    <p:sldId id="303" r:id="rId32"/>
    <p:sldId id="302" r:id="rId33"/>
    <p:sldId id="297" r:id="rId34"/>
    <p:sldId id="298" r:id="rId35"/>
    <p:sldId id="307" r:id="rId36"/>
    <p:sldId id="306" r:id="rId37"/>
    <p:sldId id="305" r:id="rId38"/>
    <p:sldId id="335" r:id="rId39"/>
    <p:sldId id="299" r:id="rId40"/>
    <p:sldId id="308" r:id="rId41"/>
    <p:sldId id="336" r:id="rId42"/>
    <p:sldId id="311" r:id="rId43"/>
    <p:sldId id="312" r:id="rId44"/>
    <p:sldId id="338" r:id="rId45"/>
    <p:sldId id="337" r:id="rId46"/>
    <p:sldId id="300" r:id="rId47"/>
    <p:sldId id="313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2" autoAdjust="0"/>
    <p:restoredTop sz="94659" autoAdjust="0"/>
  </p:normalViewPr>
  <p:slideViewPr>
    <p:cSldViewPr>
      <p:cViewPr varScale="1">
        <p:scale>
          <a:sx n="71" d="100"/>
          <a:sy n="71" d="100"/>
        </p:scale>
        <p:origin x="56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06D1E45B-8F14-4177-99AD-83F991A810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099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2FF6B-BF52-47E5-A1EA-C8BDBCA4044F}" type="slidenum">
              <a:rPr lang="en-US"/>
              <a:pPr/>
              <a:t>1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6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0C6DDBC7-FD68-4C95-99EA-EC489F00A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2519-1BD0-460C-9766-6C4EA08756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0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1B82519-1BD0-460C-9766-6C4EA08756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03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1B82519-1BD0-460C-9766-6C4EA08756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5733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31B82519-1BD0-460C-9766-6C4EA08756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7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2519-1BD0-460C-9766-6C4EA08756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2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2519-1BD0-460C-9766-6C4EA08756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1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190A0-E906-4B63-85EA-32DDEF941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8AAA477A-FBD1-418A-9190-A286A0859B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5FEA-ADFB-4AE8-9C4A-02B9CBA996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B6278215-0D79-40C2-A7A8-D8AEE9602E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3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F6C0-2D19-4C85-AC7C-8FE74BA280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6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B268-1BD9-4520-B63C-DC097889F1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0380-A0C5-4267-8C28-6A831F211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4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4B21-A1E6-4D1C-B2D2-BA91D2193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5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0306-03F6-4A27-BB76-107A2D622D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Walter Holmes K5WH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A2E4C-D61A-4372-8C45-C7CC2EEB5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3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Walter Holmes K5WH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82519-1BD0-460C-9766-6C4EA08756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85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alterh@k5wh.ne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lapansat" TargetMode="External"/><Relationship Id="rId3" Type="http://schemas.openxmlformats.org/officeDocument/2006/relationships/hyperlink" Target="https://amsat.org/?page_id=4690" TargetMode="External"/><Relationship Id="rId7" Type="http://schemas.openxmlformats.org/officeDocument/2006/relationships/hyperlink" Target="https://amsat.org/?page_id=4692" TargetMode="External"/><Relationship Id="rId2" Type="http://schemas.openxmlformats.org/officeDocument/2006/relationships/hyperlink" Target="https://www.amsat.org/?page_id=101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ata.amsat-uk.org/ui/eseo" TargetMode="External"/><Relationship Id="rId5" Type="http://schemas.openxmlformats.org/officeDocument/2006/relationships/hyperlink" Target="https://www.amsat.org/tlm/leaderboard.php?id=4&amp;db=FOXDB" TargetMode="External"/><Relationship Id="rId4" Type="http://schemas.openxmlformats.org/officeDocument/2006/relationships/hyperlink" Target="https://www.amsat.org/tlm/leaderboard.php?id=2&amp;db=FOXDB" TargetMode="External"/><Relationship Id="rId9" Type="http://schemas.openxmlformats.org/officeDocument/2006/relationships/hyperlink" Target="http://phl-microsat.upd.edu.ph/diwata2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sat.org/camsat-cas-4a-4b-linear-transponder-payloads-launched/" TargetMode="External"/><Relationship Id="rId3" Type="http://schemas.openxmlformats.org/officeDocument/2006/relationships/hyperlink" Target="https://www.amsat.org/?page_id=1024" TargetMode="External"/><Relationship Id="rId7" Type="http://schemas.openxmlformats.org/officeDocument/2006/relationships/hyperlink" Target="http://data.amsat-uk.org/ui/nayif1" TargetMode="External"/><Relationship Id="rId2" Type="http://schemas.openxmlformats.org/officeDocument/2006/relationships/hyperlink" Target="https://www.amsat.org/?page_id=103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msat.org/?p=5235" TargetMode="External"/><Relationship Id="rId11" Type="http://schemas.openxmlformats.org/officeDocument/2006/relationships/hyperlink" Target="https://amsat-dl.org/eshail-2-amsat-phase-4-a" TargetMode="External"/><Relationship Id="rId5" Type="http://schemas.openxmlformats.org/officeDocument/2006/relationships/hyperlink" Target="https://amsat.org/wordpress/wp-content/uploads/2015/09/XW-2CAS-3-Sats.pdf" TargetMode="External"/><Relationship Id="rId10" Type="http://schemas.openxmlformats.org/officeDocument/2006/relationships/hyperlink" Target="http://sat.aero.cst.nihon-u.ac.jp/nexus/E1_Nexus.html" TargetMode="External"/><Relationship Id="rId4" Type="http://schemas.openxmlformats.org/officeDocument/2006/relationships/hyperlink" Target="https://www.amsat.org/?page_id=2039&amp;preview=true" TargetMode="External"/><Relationship Id="rId9" Type="http://schemas.openxmlformats.org/officeDocument/2006/relationships/hyperlink" Target="http://data.amsat-uk.org/ui/jy1sat-fm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amsat.org/?page_id=5344" TargetMode="External"/><Relationship Id="rId3" Type="http://schemas.openxmlformats.org/officeDocument/2006/relationships/hyperlink" Target="https://amsat.org/?page_id=3159%20" TargetMode="External"/><Relationship Id="rId7" Type="http://schemas.openxmlformats.org/officeDocument/2006/relationships/hyperlink" Target="https://twitter.com/lapansat" TargetMode="External"/><Relationship Id="rId2" Type="http://schemas.openxmlformats.org/officeDocument/2006/relationships/hyperlink" Target="https://www.amsat.org/falconsat-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1drv.ms/u/s!An6drFlKnhc1qV91J_1p9amsPCMC" TargetMode="External"/><Relationship Id="rId5" Type="http://schemas.openxmlformats.org/officeDocument/2006/relationships/hyperlink" Target="http://lilacsat.hit.edu.cn/?page_id=594" TargetMode="External"/><Relationship Id="rId10" Type="http://schemas.openxmlformats.org/officeDocument/2006/relationships/hyperlink" Target="http://phl-microsat.upd.edu.ph/diwata2" TargetMode="External"/><Relationship Id="rId4" Type="http://schemas.openxmlformats.org/officeDocument/2006/relationships/hyperlink" Target="http://aprs.org/psat.html" TargetMode="External"/><Relationship Id="rId9" Type="http://schemas.openxmlformats.org/officeDocument/2006/relationships/hyperlink" Target="http://www.amsat-on.be/hamtv-summary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igertronics.com/" TargetMode="External"/><Relationship Id="rId3" Type="http://schemas.openxmlformats.org/officeDocument/2006/relationships/hyperlink" Target="http://amsat.org/" TargetMode="External"/><Relationship Id="rId7" Type="http://schemas.openxmlformats.org/officeDocument/2006/relationships/hyperlink" Target="http://www.arrowantennas.com/" TargetMode="External"/><Relationship Id="rId12" Type="http://schemas.openxmlformats.org/officeDocument/2006/relationships/hyperlink" Target="mailto:walterh@k5wh.net" TargetMode="External"/><Relationship Id="rId2" Type="http://schemas.openxmlformats.org/officeDocument/2006/relationships/hyperlink" Target="https://groups.io/g/Ham-Radio-Tech-Notes/files/Technical%20Presenta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2inc.com/" TargetMode="External"/><Relationship Id="rId11" Type="http://schemas.openxmlformats.org/officeDocument/2006/relationships/hyperlink" Target="https://funcube.org.uk/working-documents/funcube-telemetry-dashboard/" TargetMode="External"/><Relationship Id="rId5" Type="http://schemas.openxmlformats.org/officeDocument/2006/relationships/hyperlink" Target="http://www1.findu.com/cgi-bin/pcsat.cgi" TargetMode="External"/><Relationship Id="rId10" Type="http://schemas.openxmlformats.org/officeDocument/2006/relationships/hyperlink" Target="https://www.mfjenterprises.com/" TargetMode="External"/><Relationship Id="rId4" Type="http://schemas.openxmlformats.org/officeDocument/2006/relationships/hyperlink" Target="http://ariss.net/" TargetMode="External"/><Relationship Id="rId9" Type="http://schemas.openxmlformats.org/officeDocument/2006/relationships/hyperlink" Target="http://www.westmountainradio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/>
              <a:t>Satellite Operations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632201"/>
            <a:ext cx="7315200" cy="691645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 </a:t>
            </a:r>
          </a:p>
          <a:p>
            <a:r>
              <a:rPr lang="en-US" sz="5600" dirty="0"/>
              <a:t>Walter Holmes  </a:t>
            </a:r>
            <a:r>
              <a:rPr lang="en-US" sz="5600" dirty="0">
                <a:hlinkClick r:id="rId3"/>
              </a:rPr>
              <a:t>walterh@k5wh.net</a:t>
            </a:r>
            <a:r>
              <a:rPr lang="en-US" sz="5600" dirty="0"/>
              <a:t> </a:t>
            </a:r>
          </a:p>
          <a:p>
            <a:r>
              <a:rPr lang="en-US" sz="5600" dirty="0"/>
              <a:t>K5WH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April 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Kenwood TS-2000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1CA08-F7E3-4057-9E48-34E9ED78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52" y="2178424"/>
            <a:ext cx="766369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Icom ic-9100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FFD232-4BD3-47B7-9352-F447E6AA2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99" y="2514600"/>
            <a:ext cx="795679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Icom ic-9700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46F98-32E4-42A8-A770-6A99CF148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64" y="2447813"/>
            <a:ext cx="8393871" cy="35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0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Yaesu FT-847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CAF44E-0FC3-4AA4-B997-20AA8E22F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88" y="2194560"/>
            <a:ext cx="821322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Yaesu FT-817ND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02867-103F-49E1-AAEA-0FE1C77C6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23" y="2041972"/>
            <a:ext cx="8323694" cy="422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Kenwood th-d72a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1982CF-32F4-4085-9DA8-CBBD95F5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20" y="1524000"/>
            <a:ext cx="21717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4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Kenwood th-d74a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6DA736-2CAF-49F2-847F-CA0E1242A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087" y="1447800"/>
            <a:ext cx="24098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0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Yaesu VX-8DR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0F3611-A204-4D7F-9C5B-1F5F6CF73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1600200"/>
            <a:ext cx="23622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0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Most popular antennas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M2 , 2MCP8A, 436CP16, or Leo-Pack, or 2M-440xpss</a:t>
            </a:r>
          </a:p>
          <a:p>
            <a:r>
              <a:rPr lang="en-US" sz="2800" b="1" dirty="0"/>
              <a:t>Arrow  (hand-held)</a:t>
            </a:r>
          </a:p>
          <a:p>
            <a:r>
              <a:rPr lang="en-US" sz="2800" b="1" dirty="0"/>
              <a:t>Elk-Arrow  (longer hand-held)</a:t>
            </a:r>
          </a:p>
          <a:p>
            <a:r>
              <a:rPr lang="en-US" sz="2800" b="1" dirty="0"/>
              <a:t>Extended antenna for ht</a:t>
            </a:r>
          </a:p>
          <a:p>
            <a:endParaRPr lang="en-US" sz="2800" b="1" dirty="0"/>
          </a:p>
          <a:p>
            <a:r>
              <a:rPr lang="en-US" sz="2800" b="1" dirty="0"/>
              <a:t>Yaesu G-5500 az/el rotor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941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M2 2MCP8A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60976E3-914D-443C-A6B7-A0CB152B0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300" y="1981200"/>
            <a:ext cx="5867400" cy="463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Areas to cover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Typical ground station requirements</a:t>
            </a:r>
          </a:p>
          <a:p>
            <a:r>
              <a:rPr lang="en-US" sz="2800" b="1" dirty="0"/>
              <a:t>Most popular radios</a:t>
            </a:r>
          </a:p>
          <a:p>
            <a:r>
              <a:rPr lang="en-US" sz="2800" b="1" dirty="0"/>
              <a:t>Most popular antennas</a:t>
            </a:r>
          </a:p>
          <a:p>
            <a:r>
              <a:rPr lang="en-US" sz="2800" b="1" dirty="0"/>
              <a:t>Most popular digital interfaces</a:t>
            </a:r>
          </a:p>
          <a:p>
            <a:r>
              <a:rPr lang="en-US" sz="2800" b="1" dirty="0"/>
              <a:t>Most popular software</a:t>
            </a:r>
          </a:p>
          <a:p>
            <a:r>
              <a:rPr lang="en-US" sz="2800" b="1" dirty="0"/>
              <a:t>Different modes of operation</a:t>
            </a:r>
          </a:p>
          <a:p>
            <a:r>
              <a:rPr lang="en-US" sz="2800" b="1" dirty="0"/>
              <a:t>How to get involved</a:t>
            </a:r>
          </a:p>
          <a:p>
            <a:r>
              <a:rPr lang="en-US" sz="2800" b="1" dirty="0"/>
              <a:t>Important Links</a:t>
            </a:r>
          </a:p>
          <a:p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M2 436CP16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839CFA-9E3A-48E2-A2EB-AE252D5AF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030" y="1676400"/>
            <a:ext cx="6377940" cy="491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M2 LEO-pack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172FAA-9159-4834-8C3D-F9F4AA892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669" y="1819256"/>
            <a:ext cx="6736931" cy="47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M2 2m-440xp-ss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C4C20C-CF7D-428E-8814-3FEC8EC88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621367"/>
            <a:ext cx="4953000" cy="496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Arrow hand-held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A8880A-D83D-449B-AF44-6452E431D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573258"/>
            <a:ext cx="4114799" cy="512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5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Most popular Digital Interfaces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SignaLink  </a:t>
            </a:r>
          </a:p>
          <a:p>
            <a:endParaRPr lang="en-US" sz="2800" b="1" dirty="0"/>
          </a:p>
          <a:p>
            <a:r>
              <a:rPr lang="en-US" sz="2800" b="1" dirty="0"/>
              <a:t>Rig Blaster  </a:t>
            </a:r>
          </a:p>
          <a:p>
            <a:endParaRPr lang="en-US" sz="2800" b="1" dirty="0"/>
          </a:p>
          <a:p>
            <a:r>
              <a:rPr lang="en-US" sz="2800" b="1" dirty="0"/>
              <a:t>MFJ-1204  </a:t>
            </a:r>
          </a:p>
          <a:p>
            <a:endParaRPr lang="en-US" sz="2800" b="1" dirty="0"/>
          </a:p>
          <a:p>
            <a:r>
              <a:rPr lang="en-US" sz="2800" b="1" dirty="0"/>
              <a:t>Hardware or Software modem for Packet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C0FCA1-07E8-4789-8CDC-65A62F382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1905000"/>
            <a:ext cx="2362200" cy="1305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5202A4-C948-4EC7-96D9-888F98B1F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1" y="3288812"/>
            <a:ext cx="2819399" cy="834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66CCCA-74AD-45A8-8369-8687F1489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434" y="4201765"/>
            <a:ext cx="13620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Most popular software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b="1" dirty="0"/>
              <a:t>SatPC32  (join Amsat for a free copy)</a:t>
            </a:r>
          </a:p>
          <a:p>
            <a:r>
              <a:rPr lang="en-US" sz="2800" b="1" dirty="0"/>
              <a:t>AmsatDroid  (android devices)</a:t>
            </a:r>
          </a:p>
          <a:p>
            <a:r>
              <a:rPr lang="en-US" sz="2800" b="1" dirty="0"/>
              <a:t>Satellite Tracker ProSat  (IOS)</a:t>
            </a:r>
          </a:p>
          <a:p>
            <a:r>
              <a:rPr lang="en-US" sz="2800" b="1" dirty="0"/>
              <a:t>Gpredict  (Linux)</a:t>
            </a:r>
          </a:p>
          <a:p>
            <a:r>
              <a:rPr lang="en-US" sz="2800" b="1" dirty="0"/>
              <a:t>MacDoppler  (Apple)</a:t>
            </a:r>
          </a:p>
          <a:p>
            <a:r>
              <a:rPr lang="en-US" sz="2800" b="1" dirty="0"/>
              <a:t>UISS (APRS/packet radio)</a:t>
            </a:r>
          </a:p>
          <a:p>
            <a:r>
              <a:rPr lang="en-US" sz="2800" b="1" dirty="0"/>
              <a:t>MMSSTV  (slow scan tv SSTV)</a:t>
            </a:r>
          </a:p>
          <a:p>
            <a:r>
              <a:rPr lang="en-US" sz="2800" b="1" dirty="0"/>
              <a:t>Audacity  (recording audio)</a:t>
            </a:r>
          </a:p>
          <a:p>
            <a:r>
              <a:rPr lang="en-US" sz="2800" b="1" dirty="0"/>
              <a:t>Robot36  (SSTV for android)</a:t>
            </a:r>
          </a:p>
          <a:p>
            <a:r>
              <a:rPr lang="en-US" sz="2800" b="1" dirty="0"/>
              <a:t>SSTV  (SSTV for IOS)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323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SATpc32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1E3673A-D3A0-4B21-910F-DFDF13A90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797184"/>
            <a:ext cx="8686800" cy="490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6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voice Satellite qso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r>
              <a:rPr lang="en-US" sz="2800" b="1" dirty="0"/>
              <a:t>FM sat   </a:t>
            </a:r>
          </a:p>
          <a:p>
            <a:pPr lvl="0"/>
            <a:endParaRPr lang="en-US" sz="2800" b="1" dirty="0"/>
          </a:p>
          <a:p>
            <a:pPr lvl="0"/>
            <a:r>
              <a:rPr lang="en-US" sz="2800" b="1" dirty="0"/>
              <a:t>FM sat2  </a:t>
            </a:r>
          </a:p>
          <a:p>
            <a:pPr lvl="0"/>
            <a:endParaRPr lang="en-US" sz="2800" b="1" dirty="0"/>
          </a:p>
          <a:p>
            <a:pPr lvl="0"/>
            <a:r>
              <a:rPr lang="en-US" sz="2800" b="1" dirty="0"/>
              <a:t>SSB sat </a:t>
            </a:r>
          </a:p>
          <a:p>
            <a:pPr lvl="0"/>
            <a:endParaRPr lang="en-US" sz="2800" b="1" dirty="0"/>
          </a:p>
          <a:p>
            <a:pPr lvl="0"/>
            <a:r>
              <a:rPr lang="en-US" sz="2800" b="1" dirty="0"/>
              <a:t>ISS School Contact  </a:t>
            </a:r>
          </a:p>
        </p:txBody>
      </p:sp>
      <p:pic>
        <p:nvPicPr>
          <p:cNvPr id="3" name="20190113 AO-92_ 0400z">
            <a:hlinkClick r:id="" action="ppaction://media"/>
            <a:extLst>
              <a:ext uri="{FF2B5EF4-FFF2-40B4-BE49-F238E27FC236}">
                <a16:creationId xmlns:a16="http://schemas.microsoft.com/office/drawing/2014/main" id="{CF822D28-7199-4560-A961-601E7F804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0" y="2590800"/>
            <a:ext cx="487363" cy="487363"/>
          </a:xfrm>
          <a:prstGeom prst="rect">
            <a:avLst/>
          </a:prstGeom>
        </p:spPr>
      </p:pic>
      <p:pic>
        <p:nvPicPr>
          <p:cNvPr id="4" name="xw-2b">
            <a:hlinkClick r:id="" action="ppaction://media"/>
            <a:extLst>
              <a:ext uri="{FF2B5EF4-FFF2-40B4-BE49-F238E27FC236}">
                <a16:creationId xmlns:a16="http://schemas.microsoft.com/office/drawing/2014/main" id="{7196A98B-ABC0-4FEC-AC7F-3199EDD37B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29681" y="4648200"/>
            <a:ext cx="487363" cy="487363"/>
          </a:xfrm>
          <a:prstGeom prst="rect">
            <a:avLst/>
          </a:prstGeom>
        </p:spPr>
      </p:pic>
      <p:pic>
        <p:nvPicPr>
          <p:cNvPr id="2" name="iss-school-contact">
            <a:hlinkClick r:id="" action="ppaction://media"/>
            <a:extLst>
              <a:ext uri="{FF2B5EF4-FFF2-40B4-BE49-F238E27FC236}">
                <a16:creationId xmlns:a16="http://schemas.microsoft.com/office/drawing/2014/main" id="{68BFD859-CD83-4F8F-97FD-E1076D9AC4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72044" y="5638800"/>
            <a:ext cx="487363" cy="487363"/>
          </a:xfrm>
          <a:prstGeom prst="rect">
            <a:avLst/>
          </a:prstGeom>
        </p:spPr>
      </p:pic>
      <p:pic>
        <p:nvPicPr>
          <p:cNvPr id="5" name="ao-92-4-15-19">
            <a:hlinkClick r:id="" action="ppaction://media"/>
            <a:extLst>
              <a:ext uri="{FF2B5EF4-FFF2-40B4-BE49-F238E27FC236}">
                <a16:creationId xmlns:a16="http://schemas.microsoft.com/office/drawing/2014/main" id="{FCA3D34B-CB39-415F-8906-A865DE6F014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29681" y="36705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6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5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5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FM Repeater Satellites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u="sng" dirty="0">
                <a:hlinkClick r:id="rId2" tooltip="SO-50 satellite information"/>
              </a:rPr>
              <a:t>SO-50 (SaudiSat-1C)</a:t>
            </a:r>
            <a:endParaRPr lang="en-US" dirty="0"/>
          </a:p>
          <a:p>
            <a:pPr lvl="0"/>
            <a:r>
              <a:rPr lang="en-US" u="sng" dirty="0">
                <a:hlinkClick r:id="rId3"/>
              </a:rPr>
              <a:t>AO-85 (Fox-1A)</a:t>
            </a:r>
            <a:r>
              <a:rPr lang="en-US" dirty="0"/>
              <a:t> Off until further notice due to low battery</a:t>
            </a:r>
          </a:p>
          <a:p>
            <a:pPr lvl="0"/>
            <a:r>
              <a:rPr lang="en-US" u="sng" dirty="0">
                <a:hlinkClick r:id="rId4"/>
              </a:rPr>
              <a:t>AO-91 (RadFxSat / Fox-1B)</a:t>
            </a:r>
            <a:endParaRPr lang="en-US" dirty="0"/>
          </a:p>
          <a:p>
            <a:pPr lvl="0"/>
            <a:r>
              <a:rPr lang="en-US" u="sng" dirty="0">
                <a:hlinkClick r:id="rId5"/>
              </a:rPr>
              <a:t>AO-92 (Fox-1D)</a:t>
            </a:r>
            <a:endParaRPr lang="en-US" dirty="0"/>
          </a:p>
          <a:p>
            <a:pPr lvl="0"/>
            <a:r>
              <a:rPr lang="en-US" u="sng" dirty="0">
                <a:hlinkClick r:id="rId6"/>
              </a:rPr>
              <a:t>FUNcube on ESEO</a:t>
            </a:r>
            <a:r>
              <a:rPr lang="en-US" dirty="0"/>
              <a:t> In commissioning</a:t>
            </a:r>
          </a:p>
          <a:p>
            <a:pPr lvl="0"/>
            <a:r>
              <a:rPr lang="en-US" u="sng" dirty="0">
                <a:hlinkClick r:id="rId7"/>
              </a:rPr>
              <a:t>LilacSat-2 (CAS-3H)</a:t>
            </a:r>
            <a:r>
              <a:rPr lang="en-US" dirty="0"/>
              <a:t> Transponder activations sporadic</a:t>
            </a:r>
          </a:p>
          <a:p>
            <a:pPr lvl="0"/>
            <a:r>
              <a:rPr lang="en-US" u="sng" dirty="0">
                <a:hlinkClick r:id="rId8"/>
              </a:rPr>
              <a:t>IO-86 (LAPAN-A2)</a:t>
            </a:r>
            <a:r>
              <a:rPr lang="en-US" dirty="0"/>
              <a:t> In equatorial orbit, activations by schedule</a:t>
            </a:r>
          </a:p>
          <a:p>
            <a:pPr lvl="0"/>
            <a:r>
              <a:rPr lang="en-US" u="sng" dirty="0">
                <a:hlinkClick r:id="rId9"/>
              </a:rPr>
              <a:t>Diwata-2</a:t>
            </a:r>
            <a:r>
              <a:rPr lang="en-US" dirty="0"/>
              <a:t> Just activated as PO-101</a:t>
            </a:r>
          </a:p>
          <a:p>
            <a:pPr lvl="0"/>
            <a:endParaRPr lang="en-US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098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FM Repeater Satellites</a:t>
            </a: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C70566A-E03B-436A-B8D5-77D350850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725" y="1826428"/>
            <a:ext cx="7956550" cy="429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Typical ground station requirements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95421C-DF77-489B-BC7D-50B1E81D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72" y="1676400"/>
            <a:ext cx="827572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Transponder Satellites ssb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594360" y="1826428"/>
            <a:ext cx="7955280" cy="480297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u="sng" dirty="0">
                <a:hlinkClick r:id="rId2" tooltip="AO-7"/>
              </a:rPr>
              <a:t>AO-7</a:t>
            </a:r>
            <a:r>
              <a:rPr lang="en-US" u="sng" dirty="0"/>
              <a:t>  </a:t>
            </a:r>
            <a:endParaRPr lang="en-US" dirty="0"/>
          </a:p>
          <a:p>
            <a:pPr lvl="0"/>
            <a:r>
              <a:rPr lang="en-US" u="sng" dirty="0">
                <a:hlinkClick r:id="rId3" tooltip="FO-29 (JAS-2)."/>
              </a:rPr>
              <a:t>FO-29 (JAS-2)</a:t>
            </a:r>
            <a:endParaRPr lang="en-US" dirty="0"/>
          </a:p>
          <a:p>
            <a:pPr lvl="0"/>
            <a:r>
              <a:rPr lang="en-US" u="sng" dirty="0">
                <a:hlinkClick r:id="rId4" tooltip="https://www.amsat.org/?page_id=2039&amp;preview=true"/>
              </a:rPr>
              <a:t>AO-73 (FUNcube-1)</a:t>
            </a:r>
            <a:r>
              <a:rPr lang="en-US" dirty="0"/>
              <a:t>  Transponder active on weekends</a:t>
            </a:r>
          </a:p>
          <a:p>
            <a:pPr lvl="0"/>
            <a:r>
              <a:rPr lang="en-US" u="sng" dirty="0">
                <a:hlinkClick r:id="rId5"/>
              </a:rPr>
              <a:t>XW-2A (CAS-3A)</a:t>
            </a:r>
            <a:endParaRPr lang="en-US" dirty="0"/>
          </a:p>
          <a:p>
            <a:pPr lvl="0"/>
            <a:r>
              <a:rPr lang="en-US" u="sng" dirty="0">
                <a:hlinkClick r:id="rId5"/>
              </a:rPr>
              <a:t>XW-2B (CAS-3B) </a:t>
            </a:r>
            <a:endParaRPr lang="en-US" dirty="0"/>
          </a:p>
          <a:p>
            <a:pPr lvl="0"/>
            <a:r>
              <a:rPr lang="en-US" dirty="0">
                <a:hlinkClick r:id="rId5"/>
              </a:rPr>
              <a:t>XW-2C (CAS-3C)</a:t>
            </a:r>
            <a:endParaRPr lang="en-US" dirty="0"/>
          </a:p>
          <a:p>
            <a:pPr lvl="0"/>
            <a:r>
              <a:rPr lang="en-US" dirty="0">
                <a:hlinkClick r:id="rId5"/>
              </a:rPr>
              <a:t>XW-2D (CAS-3D)</a:t>
            </a:r>
            <a:endParaRPr lang="en-US" dirty="0"/>
          </a:p>
          <a:p>
            <a:pPr lvl="0"/>
            <a:r>
              <a:rPr lang="en-US" dirty="0">
                <a:hlinkClick r:id="rId5"/>
              </a:rPr>
              <a:t>XW-2F (CAS-3F)</a:t>
            </a:r>
            <a:endParaRPr lang="en-US" dirty="0"/>
          </a:p>
          <a:p>
            <a:pPr lvl="0"/>
            <a:r>
              <a:rPr lang="en-US" dirty="0">
                <a:hlinkClick r:id="rId6"/>
              </a:rPr>
              <a:t>LO-87 (LUSEX / ÑuSat-1) </a:t>
            </a:r>
            <a:r>
              <a:rPr lang="en-US" dirty="0"/>
              <a:t>Transponder active sporadically over Europe and Latin America</a:t>
            </a:r>
          </a:p>
          <a:p>
            <a:pPr lvl="0"/>
            <a:r>
              <a:rPr lang="en-US" dirty="0">
                <a:hlinkClick r:id="rId7"/>
              </a:rPr>
              <a:t>EO-88 (Nayif-1 / FUNcube on Nayif-1)</a:t>
            </a:r>
            <a:r>
              <a:rPr lang="en-US" dirty="0"/>
              <a:t> Transponder active in eclipse only</a:t>
            </a:r>
          </a:p>
          <a:p>
            <a:pPr lvl="0"/>
            <a:r>
              <a:rPr lang="en-US" dirty="0">
                <a:hlinkClick r:id="rId8"/>
              </a:rPr>
              <a:t>CAS-4A</a:t>
            </a:r>
            <a:endParaRPr lang="en-US" dirty="0"/>
          </a:p>
          <a:p>
            <a:pPr lvl="0"/>
            <a:r>
              <a:rPr lang="en-US" dirty="0">
                <a:hlinkClick r:id="rId8"/>
              </a:rPr>
              <a:t>CAS-4B</a:t>
            </a:r>
            <a:endParaRPr lang="en-US" dirty="0"/>
          </a:p>
          <a:p>
            <a:pPr lvl="0"/>
            <a:r>
              <a:rPr lang="en-US" dirty="0">
                <a:hlinkClick r:id="rId9"/>
              </a:rPr>
              <a:t>JO-97 (JY1Sat) </a:t>
            </a:r>
            <a:r>
              <a:rPr lang="en-US" dirty="0"/>
              <a:t>In commissioning</a:t>
            </a:r>
          </a:p>
          <a:p>
            <a:pPr lvl="0"/>
            <a:r>
              <a:rPr lang="en-US" dirty="0">
                <a:hlinkClick r:id="rId10"/>
              </a:rPr>
              <a:t>FO-99 (NEXUS) </a:t>
            </a:r>
            <a:r>
              <a:rPr lang="en-US" dirty="0"/>
              <a:t>In commissioning</a:t>
            </a:r>
          </a:p>
          <a:p>
            <a:pPr lvl="0"/>
            <a:r>
              <a:rPr lang="en-US" dirty="0">
                <a:hlinkClick r:id="rId11"/>
              </a:rPr>
              <a:t>QO-100 (Es’hail-2 / P4A)  </a:t>
            </a:r>
            <a:r>
              <a:rPr lang="en-US" dirty="0"/>
              <a:t>Geostationary at 25.9 degrees east.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2301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Transponder Satellites</a:t>
            </a: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DC2409A2-EEC6-40FC-B3D4-4639987FB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863" y="1826428"/>
            <a:ext cx="7622273" cy="443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6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Digital Satellites</a:t>
            </a:r>
            <a:br>
              <a:rPr lang="en-US" dirty="0"/>
            </a:b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hlinkClick r:id="rId2"/>
              </a:rPr>
              <a:t>FalconSAT-3</a:t>
            </a:r>
            <a:r>
              <a:rPr lang="en-US" dirty="0"/>
              <a:t>  (9600 baud)</a:t>
            </a:r>
          </a:p>
          <a:p>
            <a:pPr lvl="0"/>
            <a:r>
              <a:rPr lang="en-US" dirty="0">
                <a:hlinkClick r:id="rId3"/>
              </a:rPr>
              <a:t>NO-44 (PCsat)</a:t>
            </a:r>
            <a:r>
              <a:rPr lang="en-US" dirty="0"/>
              <a:t> Sporadically active  (built using Radio Shack components)</a:t>
            </a:r>
          </a:p>
          <a:p>
            <a:pPr lvl="0"/>
            <a:r>
              <a:rPr lang="en-US" dirty="0">
                <a:hlinkClick r:id="rId4"/>
              </a:rPr>
              <a:t>NO-84 (PSAT)</a:t>
            </a:r>
            <a:r>
              <a:rPr lang="en-US" dirty="0"/>
              <a:t> PSK31 active continuously / Digipeater when power permits</a:t>
            </a:r>
          </a:p>
          <a:p>
            <a:pPr lvl="0"/>
            <a:r>
              <a:rPr lang="en-US" dirty="0">
                <a:hlinkClick r:id="rId5"/>
              </a:rPr>
              <a:t>LO-90 (LilacSat-1)</a:t>
            </a:r>
            <a:r>
              <a:rPr lang="en-US" dirty="0"/>
              <a:t> FM up / Codec2 digital voice down Linux Live Image for downlink Click </a:t>
            </a:r>
            <a:r>
              <a:rPr lang="en-US" dirty="0">
                <a:hlinkClick r:id="rId6"/>
              </a:rPr>
              <a:t>Here</a:t>
            </a:r>
            <a:r>
              <a:rPr lang="en-US" dirty="0"/>
              <a:t>   (just re-entered/died)</a:t>
            </a:r>
          </a:p>
          <a:p>
            <a:pPr lvl="0"/>
            <a:r>
              <a:rPr lang="en-US" dirty="0">
                <a:hlinkClick r:id="rId7"/>
              </a:rPr>
              <a:t>IO-86 (LAPAN-A2)</a:t>
            </a:r>
            <a:r>
              <a:rPr lang="en-US" dirty="0"/>
              <a:t> In equatorial orbit, activations by schedule</a:t>
            </a:r>
          </a:p>
          <a:p>
            <a:pPr lvl="0"/>
            <a:r>
              <a:rPr lang="en-US" dirty="0">
                <a:hlinkClick r:id="rId8"/>
              </a:rPr>
              <a:t>ISS Frequency Summary</a:t>
            </a:r>
            <a:r>
              <a:rPr lang="en-US" dirty="0"/>
              <a:t>  digipeater via ARISS</a:t>
            </a:r>
          </a:p>
          <a:p>
            <a:pPr lvl="0"/>
            <a:r>
              <a:rPr lang="en-US" dirty="0">
                <a:hlinkClick r:id="rId9"/>
              </a:rPr>
              <a:t>ISS Ham TV </a:t>
            </a:r>
            <a:r>
              <a:rPr lang="en-US" dirty="0"/>
              <a:t>Currently inoperative</a:t>
            </a:r>
          </a:p>
          <a:p>
            <a:pPr lvl="0"/>
            <a:r>
              <a:rPr lang="en-US" dirty="0"/>
              <a:t>ISS using SSTV at different schedules</a:t>
            </a:r>
          </a:p>
          <a:p>
            <a:pPr lvl="0"/>
            <a:r>
              <a:rPr lang="en-US" dirty="0"/>
              <a:t>AISat 1  Recently activated for APRS</a:t>
            </a:r>
          </a:p>
          <a:p>
            <a:r>
              <a:rPr lang="en-US" u="sng" dirty="0">
                <a:hlinkClick r:id="rId10"/>
              </a:rPr>
              <a:t>Diwata-2</a:t>
            </a:r>
            <a:r>
              <a:rPr lang="en-US" dirty="0"/>
              <a:t> Just activated as PO-101  APRS/FM Voice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0958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AMSAT Live OSCAR Satellite Status Page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89D347-5D1B-4EA0-8F66-71C30D112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905000"/>
            <a:ext cx="8458199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Funcube-1 (Ao-73)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9148B1A-2C7E-4824-8BE6-03B28E619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261" y="2193925"/>
            <a:ext cx="7573477" cy="40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Nayif-1 Telemetry (EO-88)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430556-7374-4382-A7DA-3A5BDF07B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26428"/>
            <a:ext cx="8153400" cy="47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JY1sat Telemetry (JO-97)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068E3D-3B3D-45C1-9CEF-FCE68BAE1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725" y="1826428"/>
            <a:ext cx="7956550" cy="480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JY1sat Image (JO-97)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63538CB-CED7-49F9-B262-3BBEC21A3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068272"/>
            <a:ext cx="6377939" cy="420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 does telemetry look like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5A48A-8BD9-48F5-B10C-AFA8F2563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2800" dirty="0"/>
              <a:t>Play back a telemetry session file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93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MMSSTV &amp; sstv from iss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F443D4-FDF2-4493-AB38-8D11CF969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00200"/>
            <a:ext cx="7772400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automated satellite station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276A6-AF67-4F4E-8BD7-11520D92FB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1869459"/>
            <a:ext cx="6720840" cy="47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SSTV image from iss</a:t>
            </a:r>
          </a:p>
        </p:txBody>
      </p:sp>
      <p:pic>
        <p:nvPicPr>
          <p:cNvPr id="1028" name="Picture 3" descr="image003">
            <a:extLst>
              <a:ext uri="{FF2B5EF4-FFF2-40B4-BE49-F238E27FC236}">
                <a16:creationId xmlns:a16="http://schemas.microsoft.com/office/drawing/2014/main" id="{37831CE6-A82D-45D3-919E-09213AD4B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94783"/>
            <a:ext cx="6465570" cy="501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 does SSTV look like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5A48A-8BD9-48F5-B10C-AFA8F2563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2800" dirty="0"/>
              <a:t>Play back an SSTV capture file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40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APRS via iss, NO-84, AISat-1, PO-101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2F3F27-505E-4333-ADB6-65952CFC2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780" y="1826428"/>
            <a:ext cx="7821420" cy="49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1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APRS via iss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ED429F-CEA4-40A9-A752-826BEDA9C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725" y="1826429"/>
            <a:ext cx="7956550" cy="47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8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APRS via AISat-1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8D2A3F-C9DF-4B84-92CF-A9A75A898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501" y="1981200"/>
            <a:ext cx="868899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2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Cubesats, fox series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BBFAFE-9BCA-418D-AF81-8216341D2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3231" y="1826428"/>
            <a:ext cx="1754505" cy="1203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AFD089-208E-4923-867C-0013BF16E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6428"/>
            <a:ext cx="3305175" cy="358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E25304-4026-4C25-9D58-D735B44BA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143" y="3200400"/>
            <a:ext cx="3571875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71686-178F-412D-A6D3-929635FA0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32" y="1826428"/>
            <a:ext cx="1066381" cy="1145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5D3DBE-9132-4491-B109-34F4B05BD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5828" y="4114800"/>
            <a:ext cx="1555070" cy="171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How to get involved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Houston Amsat Net Tuesday night 8pm 145.45</a:t>
            </a:r>
          </a:p>
          <a:p>
            <a:pPr lvl="1"/>
            <a:r>
              <a:rPr lang="en-US" b="1" dirty="0"/>
              <a:t>Or via Echolink, access AMSAT conference </a:t>
            </a:r>
          </a:p>
          <a:p>
            <a:r>
              <a:rPr lang="en-US" b="1" dirty="0"/>
              <a:t>HF Amsat Net Sunday 1900 UTC 14.282</a:t>
            </a:r>
          </a:p>
          <a:p>
            <a:r>
              <a:rPr lang="en-US" b="1" dirty="0"/>
              <a:t>Amsat.org website</a:t>
            </a:r>
          </a:p>
          <a:p>
            <a:endParaRPr lang="en-US" b="1" dirty="0"/>
          </a:p>
          <a:p>
            <a:pPr lvl="0"/>
            <a:r>
              <a:rPr lang="en-US" b="1" dirty="0"/>
              <a:t>DMR Talk group 98006 AMSAT</a:t>
            </a:r>
          </a:p>
          <a:p>
            <a:pPr lvl="0"/>
            <a:r>
              <a:rPr lang="en-US" b="1" dirty="0"/>
              <a:t>Fusion Reflector YSF 11689 US AMSAT</a:t>
            </a:r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144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important Links</a:t>
            </a:r>
            <a:br>
              <a:rPr lang="en-US" b="1" dirty="0"/>
            </a:br>
            <a:r>
              <a:rPr lang="en-US" sz="2200" b="1" dirty="0">
                <a:hlinkClick r:id="rId2"/>
              </a:rPr>
              <a:t>https://groups.io/g/Ham-Radio-Tech-Notes/files/Technical%20Presentations</a:t>
            </a:r>
            <a:r>
              <a:rPr lang="en-US" sz="2200" b="1" dirty="0"/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Amsat  </a:t>
            </a:r>
            <a:r>
              <a:rPr lang="en-US" b="1" dirty="0">
                <a:hlinkClick r:id="rId3"/>
              </a:rPr>
              <a:t>http://Amsat.org</a:t>
            </a:r>
            <a:r>
              <a:rPr lang="en-US" b="1" dirty="0"/>
              <a:t> </a:t>
            </a:r>
          </a:p>
          <a:p>
            <a:r>
              <a:rPr lang="en-US" b="1" dirty="0"/>
              <a:t>ARISS  </a:t>
            </a:r>
            <a:r>
              <a:rPr lang="en-US" b="1" dirty="0">
                <a:hlinkClick r:id="rId4"/>
              </a:rPr>
              <a:t>http://ariss.net</a:t>
            </a:r>
            <a:r>
              <a:rPr lang="en-US" b="1" dirty="0"/>
              <a:t>  </a:t>
            </a:r>
          </a:p>
          <a:p>
            <a:r>
              <a:rPr lang="en-US" b="1" dirty="0"/>
              <a:t>AISat-1 </a:t>
            </a:r>
            <a:r>
              <a:rPr lang="en-US" b="1" dirty="0">
                <a:hlinkClick r:id="rId5"/>
              </a:rPr>
              <a:t>http://www1.findu.com/cgi-bin/pcsat.cgi</a:t>
            </a:r>
            <a:r>
              <a:rPr lang="en-US" b="1" dirty="0"/>
              <a:t> </a:t>
            </a:r>
          </a:p>
          <a:p>
            <a:pPr lvl="0"/>
            <a:r>
              <a:rPr lang="en-US" b="1" dirty="0"/>
              <a:t>M2 Antennas  </a:t>
            </a:r>
            <a:r>
              <a:rPr lang="en-US" b="1" dirty="0">
                <a:hlinkClick r:id="rId6"/>
              </a:rPr>
              <a:t>https://www.m2inc.com/</a:t>
            </a:r>
            <a:r>
              <a:rPr lang="en-US" b="1" dirty="0"/>
              <a:t> </a:t>
            </a:r>
          </a:p>
          <a:p>
            <a:pPr lvl="0"/>
            <a:r>
              <a:rPr lang="en-US" b="1" dirty="0"/>
              <a:t>Arrow Antennas  </a:t>
            </a:r>
            <a:r>
              <a:rPr lang="en-US" b="1" dirty="0">
                <a:hlinkClick r:id="rId7"/>
              </a:rPr>
              <a:t>http://www.arrowantennas.com/</a:t>
            </a:r>
            <a:r>
              <a:rPr lang="en-US" b="1" dirty="0"/>
              <a:t> </a:t>
            </a:r>
          </a:p>
          <a:p>
            <a:pPr lvl="0"/>
            <a:r>
              <a:rPr lang="en-US" b="1" dirty="0"/>
              <a:t>Signalink  </a:t>
            </a:r>
            <a:r>
              <a:rPr lang="en-US" b="1" dirty="0">
                <a:hlinkClick r:id="rId8"/>
              </a:rPr>
              <a:t>http://www.tigertronics.com/</a:t>
            </a:r>
            <a:r>
              <a:rPr lang="en-US" b="1" dirty="0"/>
              <a:t> </a:t>
            </a:r>
          </a:p>
          <a:p>
            <a:pPr lvl="0"/>
            <a:r>
              <a:rPr lang="en-US" b="1" dirty="0"/>
              <a:t>Rigblaster  </a:t>
            </a:r>
            <a:r>
              <a:rPr lang="en-US" b="1" dirty="0">
                <a:hlinkClick r:id="rId9"/>
              </a:rPr>
              <a:t>http://www.westmountainradio.com/</a:t>
            </a:r>
            <a:endParaRPr lang="en-US" b="1" dirty="0"/>
          </a:p>
          <a:p>
            <a:pPr lvl="0"/>
            <a:r>
              <a:rPr lang="en-US" b="1" dirty="0"/>
              <a:t>MFJ-1204  </a:t>
            </a:r>
            <a:r>
              <a:rPr lang="en-US" b="1" dirty="0">
                <a:hlinkClick r:id="rId10"/>
              </a:rPr>
              <a:t>https://www.mfjenterprises.com/</a:t>
            </a:r>
            <a:endParaRPr lang="en-US" b="1" dirty="0"/>
          </a:p>
          <a:p>
            <a:pPr lvl="0"/>
            <a:r>
              <a:rPr lang="en-US" b="1" dirty="0"/>
              <a:t> FUNcube Telemetry Dash Boards  </a:t>
            </a:r>
            <a:r>
              <a:rPr lang="en-US" b="1" dirty="0">
                <a:hlinkClick r:id="rId11"/>
              </a:rPr>
              <a:t>https://funcube.org.uk/working-documents/funcube-telemetry-dashboard/</a:t>
            </a:r>
            <a:r>
              <a:rPr lang="en-US" b="1" dirty="0"/>
              <a:t> </a:t>
            </a:r>
          </a:p>
          <a:p>
            <a:pPr lvl="0"/>
            <a:r>
              <a:rPr lang="en-US" b="1" dirty="0"/>
              <a:t>Email: </a:t>
            </a:r>
            <a:r>
              <a:rPr lang="en-US" b="1" dirty="0">
                <a:hlinkClick r:id="rId12"/>
              </a:rPr>
              <a:t>walterh@k5wh.net</a:t>
            </a:r>
            <a:r>
              <a:rPr lang="en-US" b="1" dirty="0"/>
              <a:t> </a:t>
            </a:r>
          </a:p>
          <a:p>
            <a:pPr lvl="0"/>
            <a:endParaRPr lang="en-US" b="1" dirty="0"/>
          </a:p>
          <a:p>
            <a:pPr lvl="0"/>
            <a:endParaRPr lang="en-US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496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Multiband coverage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26FB9E-D401-4099-BFC5-0C37F43C3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1714500"/>
            <a:ext cx="801624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W5hrh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8D27F4-D74E-434E-A9DF-609D1F28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1524000"/>
            <a:ext cx="5581650" cy="526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9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Mobile rover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DF5E1-C600-4722-B6E7-29870752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00200"/>
            <a:ext cx="5715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Portable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BC7674-30F5-474A-BE73-16C70049E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875" y="1524000"/>
            <a:ext cx="55242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Most popular Radios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/>
          </a:p>
          <a:p>
            <a:r>
              <a:rPr lang="en-US" sz="2800" b="1" dirty="0"/>
              <a:t>Satellite Radios</a:t>
            </a:r>
          </a:p>
          <a:p>
            <a:pPr lvl="1"/>
            <a:r>
              <a:rPr lang="en-US" sz="2600" b="1" dirty="0"/>
              <a:t>TS-2000, IC-9100, IC-9700, FT-847, FT-817’s, and many others</a:t>
            </a:r>
          </a:p>
          <a:p>
            <a:endParaRPr lang="en-US" sz="2800" b="1" dirty="0"/>
          </a:p>
          <a:p>
            <a:r>
              <a:rPr lang="en-US" sz="2800" b="1" dirty="0"/>
              <a:t>HT ‘s</a:t>
            </a:r>
          </a:p>
          <a:p>
            <a:pPr lvl="1"/>
            <a:r>
              <a:rPr lang="en-US" sz="2600" b="1" dirty="0"/>
              <a:t>TH-72 (full duplex) TH-74 (all mode receive) VX-8dr, and most any other dual-band ht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159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6272</TotalTime>
  <Words>498</Words>
  <Application>Microsoft Office PowerPoint</Application>
  <PresentationFormat>On-screen Show (4:3)</PresentationFormat>
  <Paragraphs>159</Paragraphs>
  <Slides>47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Century Gothic</vt:lpstr>
      <vt:lpstr>Tahoma</vt:lpstr>
      <vt:lpstr>Vapor Trail</vt:lpstr>
      <vt:lpstr>Satellite Operations</vt:lpstr>
      <vt:lpstr>Areas to cover</vt:lpstr>
      <vt:lpstr>Typical ground station requirements</vt:lpstr>
      <vt:lpstr>automated satellite station</vt:lpstr>
      <vt:lpstr>Multiband coverage</vt:lpstr>
      <vt:lpstr>W5hrh</vt:lpstr>
      <vt:lpstr>Mobile rover</vt:lpstr>
      <vt:lpstr>Portable</vt:lpstr>
      <vt:lpstr>Most popular Radios</vt:lpstr>
      <vt:lpstr>Kenwood TS-2000</vt:lpstr>
      <vt:lpstr>Icom ic-9100</vt:lpstr>
      <vt:lpstr>Icom ic-9700</vt:lpstr>
      <vt:lpstr>Yaesu FT-847</vt:lpstr>
      <vt:lpstr>Yaesu FT-817ND</vt:lpstr>
      <vt:lpstr>Kenwood th-d72a</vt:lpstr>
      <vt:lpstr>Kenwood th-d74a</vt:lpstr>
      <vt:lpstr>Yaesu VX-8DR</vt:lpstr>
      <vt:lpstr>Most popular antennas</vt:lpstr>
      <vt:lpstr>M2 2MCP8A</vt:lpstr>
      <vt:lpstr>M2 436CP16</vt:lpstr>
      <vt:lpstr>M2 LEO-pack</vt:lpstr>
      <vt:lpstr>M2 2m-440xp-ss</vt:lpstr>
      <vt:lpstr>Arrow hand-held</vt:lpstr>
      <vt:lpstr>Most popular Digital Interfaces</vt:lpstr>
      <vt:lpstr>Most popular software</vt:lpstr>
      <vt:lpstr>SATpc32</vt:lpstr>
      <vt:lpstr>voice Satellite qso</vt:lpstr>
      <vt:lpstr>FM Repeater Satellites</vt:lpstr>
      <vt:lpstr>FM Repeater Satellites</vt:lpstr>
      <vt:lpstr>Transponder Satellites ssb</vt:lpstr>
      <vt:lpstr>Transponder Satellites</vt:lpstr>
      <vt:lpstr>Digital Satellites </vt:lpstr>
      <vt:lpstr>AMSAT Live OSCAR Satellite Status Page</vt:lpstr>
      <vt:lpstr>Funcube-1 (Ao-73)</vt:lpstr>
      <vt:lpstr>Nayif-1 Telemetry (EO-88)</vt:lpstr>
      <vt:lpstr>JY1sat Telemetry (JO-97)</vt:lpstr>
      <vt:lpstr>JY1sat Image (JO-97)</vt:lpstr>
      <vt:lpstr>What does telemetry look like</vt:lpstr>
      <vt:lpstr>MMSSTV &amp; sstv from iss</vt:lpstr>
      <vt:lpstr>SSTV image from iss</vt:lpstr>
      <vt:lpstr>What does SSTV look like</vt:lpstr>
      <vt:lpstr>APRS via iss, NO-84, AISat-1, PO-101</vt:lpstr>
      <vt:lpstr>APRS via iss</vt:lpstr>
      <vt:lpstr>APRS via AISat-1</vt:lpstr>
      <vt:lpstr>Cubesats, fox series</vt:lpstr>
      <vt:lpstr>How to get involved</vt:lpstr>
      <vt:lpstr>important Links https://groups.io/g/Ham-Radio-Tech-Notes/files/Technical%20Presentations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Digital World of Ham Radio</dc:title>
  <dc:creator>Walter Holmes</dc:creator>
  <cp:lastModifiedBy>walterh holmes</cp:lastModifiedBy>
  <cp:revision>441</cp:revision>
  <dcterms:created xsi:type="dcterms:W3CDTF">2007-02-28T04:34:01Z</dcterms:created>
  <dcterms:modified xsi:type="dcterms:W3CDTF">2019-04-19T20:24:27Z</dcterms:modified>
</cp:coreProperties>
</file>