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74" r:id="rId1"/>
  </p:sldMasterIdLst>
  <p:notesMasterIdLst>
    <p:notesMasterId r:id="rId22"/>
  </p:notesMasterIdLst>
  <p:sldIdLst>
    <p:sldId id="327" r:id="rId2"/>
    <p:sldId id="337" r:id="rId3"/>
    <p:sldId id="322" r:id="rId4"/>
    <p:sldId id="328" r:id="rId5"/>
    <p:sldId id="336" r:id="rId6"/>
    <p:sldId id="329" r:id="rId7"/>
    <p:sldId id="330" r:id="rId8"/>
    <p:sldId id="331" r:id="rId9"/>
    <p:sldId id="332" r:id="rId10"/>
    <p:sldId id="334" r:id="rId11"/>
    <p:sldId id="339" r:id="rId12"/>
    <p:sldId id="325" r:id="rId13"/>
    <p:sldId id="340" r:id="rId14"/>
    <p:sldId id="306" r:id="rId15"/>
    <p:sldId id="324" r:id="rId16"/>
    <p:sldId id="288" r:id="rId17"/>
    <p:sldId id="302" r:id="rId18"/>
    <p:sldId id="315" r:id="rId19"/>
    <p:sldId id="289" r:id="rId20"/>
    <p:sldId id="338"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6" d="100"/>
          <a:sy n="66" d="100"/>
        </p:scale>
        <p:origin x="81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49A9F0-DB0E-4557-A7D5-497FDA8DFB39}" type="datetimeFigureOut">
              <a:rPr lang="en-US" smtClean="0"/>
              <a:t>7/15/2022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4A3EE4-383C-4C64-B0FA-A77D8FD243FD}" type="slidenum">
              <a:rPr lang="en-US" smtClean="0"/>
              <a:t>‹#›</a:t>
            </a:fld>
            <a:endParaRPr lang="en-US"/>
          </a:p>
        </p:txBody>
      </p:sp>
    </p:spTree>
    <p:extLst>
      <p:ext uri="{BB962C8B-B14F-4D97-AF65-F5344CB8AC3E}">
        <p14:creationId xmlns:p14="http://schemas.microsoft.com/office/powerpoint/2010/main" val="6009502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8AFCB460-F3C3-478E-AC65-70EF14765279}" type="datetime1">
              <a:rPr lang="en-US" smtClean="0"/>
              <a:t>7/15/2022</a:t>
            </a:fld>
            <a:endParaRPr lang="en-US" dirty="0"/>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r>
              <a:rPr lang="en-US"/>
              <a:t>
              </a:t>
            </a:r>
            <a:endParaRPr lang="en-US" dirty="0"/>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988039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BF92C73-FF4A-4227-B68D-DE6A9D390F68}" type="datetime1">
              <a:rPr lang="en-US" smtClean="0"/>
              <a:t>7/15/2022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96407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B20C80D-D052-466D-99C1-0A09D9A0897E}" type="datetime1">
              <a:rPr lang="en-US" smtClean="0"/>
              <a:t>7/15/2022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067826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EC299329-C345-4E83-A52E-2AC368131108}" type="datetime1">
              <a:rPr lang="en-US" smtClean="0"/>
              <a:t>7/15/2022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81378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0E8BDD7-959E-4B10-8FA9-0EE10545EBE7}" type="datetime1">
              <a:rPr lang="en-US" smtClean="0"/>
              <a:t>7/15/2022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42829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C4D34A9E-D938-41F0-9D0E-EBA5E857EF56}" type="datetime1">
              <a:rPr lang="en-US" smtClean="0"/>
              <a:t>7/15/2022</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22773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2DAA61B2-38AB-4608-B917-BB77AD55283F}" type="datetime1">
              <a:rPr lang="en-US" smtClean="0"/>
              <a:t>7/15/2022</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692540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56943B-D5B4-463C-93C1-A7F3822E46AF}" type="datetime1">
              <a:rPr lang="en-US" smtClean="0"/>
              <a:t>7/15/2022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478682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118254-DCDB-4A7B-AFE5-019D75072335}" type="datetime1">
              <a:rPr lang="en-US" smtClean="0"/>
              <a:t>7/15/2022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368142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201031D-7FAA-4529-9AEF-C7C8AAA8B7AB}" type="datetime1">
              <a:rPr lang="en-US" smtClean="0"/>
              <a:t>7/15/2022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437855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68D27C7-850F-4252-8692-E83EAF15BDDB}" type="datetime1">
              <a:rPr lang="en-US" smtClean="0"/>
              <a:t>7/15/2022</a:t>
            </a:fld>
            <a:endParaRPr lang="en-US" dirty="0"/>
          </a:p>
        </p:txBody>
      </p:sp>
      <p:sp>
        <p:nvSpPr>
          <p:cNvPr id="5" name="Footer Placeholder 4"/>
          <p:cNvSpPr>
            <a:spLocks noGrp="1"/>
          </p:cNvSpPr>
          <p:nvPr>
            <p:ph type="ftr" sz="quarter" idx="11"/>
          </p:nvPr>
        </p:nvSpPr>
        <p:spPr/>
        <p:txBody>
          <a:bodyPr/>
          <a:lstStyle/>
          <a:p>
            <a:r>
              <a:rPr lang="en-US"/>
              <a:t>
              </a:t>
            </a:r>
            <a:endParaRPr lang="en-US"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74847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CB75D0-07A9-4482-BC6F-90F568482D49}" type="datetime1">
              <a:rPr lang="en-US" smtClean="0"/>
              <a:t>7/15/2022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52295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72BCD97-D758-45E6-85BF-FE174769DFB9}" type="datetime1">
              <a:rPr lang="en-US" smtClean="0"/>
              <a:t>7/15/2022</a:t>
            </a:fld>
            <a:endParaRPr lang="en-US" dirty="0"/>
          </a:p>
        </p:txBody>
      </p:sp>
      <p:sp>
        <p:nvSpPr>
          <p:cNvPr id="8" name="Footer Placeholder 7"/>
          <p:cNvSpPr>
            <a:spLocks noGrp="1"/>
          </p:cNvSpPr>
          <p:nvPr>
            <p:ph type="ftr" sz="quarter" idx="11"/>
          </p:nvPr>
        </p:nvSpPr>
        <p:spPr/>
        <p:txBody>
          <a:bodyPr/>
          <a:lstStyle/>
          <a:p>
            <a:r>
              <a:rPr lang="en-US"/>
              <a:t>
              </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993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203EC6B-E862-459E-AA30-FB802751BE77}" type="datetime1">
              <a:rPr lang="en-US" smtClean="0"/>
              <a:t>7/15/2022</a:t>
            </a:fld>
            <a:endParaRPr lang="en-US" dirty="0"/>
          </a:p>
        </p:txBody>
      </p:sp>
      <p:sp>
        <p:nvSpPr>
          <p:cNvPr id="4" name="Footer Placeholder 3"/>
          <p:cNvSpPr>
            <a:spLocks noGrp="1"/>
          </p:cNvSpPr>
          <p:nvPr>
            <p:ph type="ftr" sz="quarter" idx="11"/>
          </p:nvPr>
        </p:nvSpPr>
        <p:spPr/>
        <p:txBody>
          <a:bodyPr/>
          <a:lstStyle/>
          <a:p>
            <a:r>
              <a:rPr lang="en-US"/>
              <a:t>
              </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970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9F9F72-A4A4-44C9-B108-5ADAA67A7E43}" type="datetime1">
              <a:rPr lang="en-US" smtClean="0"/>
              <a:t>7/15/2022</a:t>
            </a:fld>
            <a:endParaRPr lang="en-US" dirty="0"/>
          </a:p>
        </p:txBody>
      </p:sp>
      <p:sp>
        <p:nvSpPr>
          <p:cNvPr id="3" name="Footer Placeholder 2"/>
          <p:cNvSpPr>
            <a:spLocks noGrp="1"/>
          </p:cNvSpPr>
          <p:nvPr>
            <p:ph type="ftr" sz="quarter" idx="11"/>
          </p:nvPr>
        </p:nvSpPr>
        <p:spPr/>
        <p:txBody>
          <a:bodyPr/>
          <a:lstStyle/>
          <a:p>
            <a:r>
              <a:rPr lang="en-US"/>
              <a:t>
              </a:t>
            </a:r>
            <a:endParaRPr lang="en-US" dirty="0"/>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9446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07AB82D6-BDA8-4823-815A-968288BCB454}" type="datetime1">
              <a:rPr lang="en-US" smtClean="0"/>
              <a:t>7/15/2022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02098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2AED807-3023-48B0-BE48-7377D9D34987}" type="datetime1">
              <a:rPr lang="en-US" smtClean="0"/>
              <a:t>7/15/2022</a:t>
            </a:fld>
            <a:endParaRPr lang="en-US" dirty="0"/>
          </a:p>
        </p:txBody>
      </p:sp>
      <p:sp>
        <p:nvSpPr>
          <p:cNvPr id="6" name="Footer Placeholder 5"/>
          <p:cNvSpPr>
            <a:spLocks noGrp="1"/>
          </p:cNvSpPr>
          <p:nvPr>
            <p:ph type="ftr" sz="quarter" idx="11"/>
          </p:nvPr>
        </p:nvSpPr>
        <p:spPr/>
        <p:txBody>
          <a:bodyPr/>
          <a:lstStyle/>
          <a:p>
            <a:r>
              <a:rPr lang="en-US"/>
              <a:t>
              </a:t>
            </a:r>
            <a:endParaRPr lang="en-US" dirty="0"/>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87497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E859AAFD-9C6A-47C7-9898-230FAD075E8B}" type="datetime1">
              <a:rPr lang="en-US" smtClean="0"/>
              <a:t>7/15/2022</a:t>
            </a:fld>
            <a:endParaRPr lang="en-US" dirty="0"/>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r>
              <a:rPr lang="en-US"/>
              <a:t>
              </a:t>
            </a:r>
            <a:endParaRPr lang="en-US" dirty="0"/>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63986035"/>
      </p:ext>
    </p:extLst>
  </p:cSld>
  <p:clrMap bg1="dk1" tx1="lt1" bg2="dk2"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Lst>
  <p:hf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Ron's%20Park%20System.xlsx" TargetMode="Externa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94E46-23B7-4317-B164-61721F8BF2D7}"/>
              </a:ext>
            </a:extLst>
          </p:cNvPr>
          <p:cNvSpPr>
            <a:spLocks noGrp="1"/>
          </p:cNvSpPr>
          <p:nvPr>
            <p:ph type="ctrTitle"/>
          </p:nvPr>
        </p:nvSpPr>
        <p:spPr>
          <a:xfrm>
            <a:off x="843975" y="682426"/>
            <a:ext cx="7376833" cy="3573052"/>
          </a:xfrm>
        </p:spPr>
        <p:style>
          <a:lnRef idx="2">
            <a:schemeClr val="accent5">
              <a:shade val="50000"/>
            </a:schemeClr>
          </a:lnRef>
          <a:fillRef idx="1">
            <a:schemeClr val="accent5"/>
          </a:fillRef>
          <a:effectRef idx="0">
            <a:schemeClr val="accent5"/>
          </a:effectRef>
          <a:fontRef idx="minor">
            <a:schemeClr val="lt1"/>
          </a:fontRef>
        </p:style>
        <p:txBody>
          <a:bodyPr/>
          <a:lstStyle/>
          <a:p>
            <a:r>
              <a:rPr lang="en-US" b="1" dirty="0">
                <a:solidFill>
                  <a:schemeClr val="accent4">
                    <a:lumMod val="50000"/>
                  </a:schemeClr>
                </a:solidFill>
              </a:rPr>
              <a:t>Portable Solar Power</a:t>
            </a:r>
          </a:p>
        </p:txBody>
      </p:sp>
      <p:sp>
        <p:nvSpPr>
          <p:cNvPr id="3" name="Subtitle 2">
            <a:extLst>
              <a:ext uri="{FF2B5EF4-FFF2-40B4-BE49-F238E27FC236}">
                <a16:creationId xmlns:a16="http://schemas.microsoft.com/office/drawing/2014/main" id="{BBE1EE67-B944-4C78-B06F-783653491D3D}"/>
              </a:ext>
            </a:extLst>
          </p:cNvPr>
          <p:cNvSpPr>
            <a:spLocks noGrp="1"/>
          </p:cNvSpPr>
          <p:nvPr>
            <p:ph type="subTitle" idx="1"/>
          </p:nvPr>
        </p:nvSpPr>
        <p:spPr>
          <a:xfrm>
            <a:off x="1014278" y="4346556"/>
            <a:ext cx="4269899" cy="1939943"/>
          </a:xfrm>
        </p:spPr>
        <p:txBody>
          <a:bodyPr>
            <a:normAutofit/>
          </a:bodyPr>
          <a:lstStyle/>
          <a:p>
            <a:pPr algn="ctr"/>
            <a:r>
              <a:rPr lang="en-US" sz="3200" dirty="0">
                <a:solidFill>
                  <a:srgbClr val="FFC000"/>
                </a:solidFill>
                <a:latin typeface="AR BLANCA" panose="02000000000000000000" pitchFamily="2" charset="0"/>
              </a:rPr>
              <a:t>Presented by</a:t>
            </a:r>
          </a:p>
          <a:p>
            <a:r>
              <a:rPr lang="en-US" sz="1700" dirty="0">
                <a:solidFill>
                  <a:schemeClr val="tx2"/>
                </a:solidFill>
              </a:rPr>
              <a:t>Ron Matusek - WA6TQH</a:t>
            </a:r>
          </a:p>
          <a:p>
            <a:r>
              <a:rPr lang="en-US" sz="1700" dirty="0">
                <a:solidFill>
                  <a:schemeClr val="tx2"/>
                </a:solidFill>
              </a:rPr>
              <a:t>Paul Kent – KI5FJS</a:t>
            </a:r>
          </a:p>
        </p:txBody>
      </p:sp>
      <p:pic>
        <p:nvPicPr>
          <p:cNvPr id="5" name="Picture 4">
            <a:extLst>
              <a:ext uri="{FF2B5EF4-FFF2-40B4-BE49-F238E27FC236}">
                <a16:creationId xmlns:a16="http://schemas.microsoft.com/office/drawing/2014/main" id="{B4379F95-9333-4AE5-A189-04C6BBBBADFB}"/>
              </a:ext>
            </a:extLst>
          </p:cNvPr>
          <p:cNvPicPr>
            <a:picLocks noChangeAspect="1"/>
          </p:cNvPicPr>
          <p:nvPr/>
        </p:nvPicPr>
        <p:blipFill>
          <a:blip r:embed="rId2"/>
          <a:stretch>
            <a:fillRect/>
          </a:stretch>
        </p:blipFill>
        <p:spPr>
          <a:xfrm>
            <a:off x="843975" y="682426"/>
            <a:ext cx="4723809" cy="2285714"/>
          </a:xfrm>
          <a:prstGeom prst="rect">
            <a:avLst/>
          </a:prstGeom>
        </p:spPr>
      </p:pic>
      <p:sp>
        <p:nvSpPr>
          <p:cNvPr id="6" name="Slide Number Placeholder 5">
            <a:extLst>
              <a:ext uri="{FF2B5EF4-FFF2-40B4-BE49-F238E27FC236}">
                <a16:creationId xmlns:a16="http://schemas.microsoft.com/office/drawing/2014/main" id="{504024DD-E6AA-43B3-A5AD-95BC285C1322}"/>
              </a:ext>
            </a:extLst>
          </p:cNvPr>
          <p:cNvSpPr>
            <a:spLocks noGrp="1"/>
          </p:cNvSpPr>
          <p:nvPr>
            <p:ph type="sldNum" sz="quarter" idx="12"/>
          </p:nvPr>
        </p:nvSpPr>
        <p:spPr/>
        <p:txBody>
          <a:bodyPr/>
          <a:lstStyle/>
          <a:p>
            <a:fld id="{D57F1E4F-1CFF-5643-939E-217C01CDF565}" type="slidenum">
              <a:rPr lang="en-US" smtClean="0"/>
              <a:pPr/>
              <a:t>1</a:t>
            </a:fld>
            <a:endParaRPr lang="en-US" dirty="0"/>
          </a:p>
        </p:txBody>
      </p:sp>
      <p:sp>
        <p:nvSpPr>
          <p:cNvPr id="7" name="Date Placeholder 6">
            <a:extLst>
              <a:ext uri="{FF2B5EF4-FFF2-40B4-BE49-F238E27FC236}">
                <a16:creationId xmlns:a16="http://schemas.microsoft.com/office/drawing/2014/main" id="{47932512-0DA3-4251-8B86-AB673628CE33}"/>
              </a:ext>
            </a:extLst>
          </p:cNvPr>
          <p:cNvSpPr>
            <a:spLocks noGrp="1"/>
          </p:cNvSpPr>
          <p:nvPr>
            <p:ph type="dt" sz="half" idx="10"/>
          </p:nvPr>
        </p:nvSpPr>
        <p:spPr>
          <a:xfrm>
            <a:off x="9741878" y="5735684"/>
            <a:ext cx="1447329" cy="375137"/>
          </a:xfrm>
        </p:spPr>
        <p:txBody>
          <a:bodyPr/>
          <a:lstStyle/>
          <a:p>
            <a:pPr algn="r"/>
            <a:r>
              <a:rPr lang="en-US" sz="1600" dirty="0">
                <a:solidFill>
                  <a:schemeClr val="accent5">
                    <a:lumMod val="40000"/>
                    <a:lumOff val="60000"/>
                  </a:schemeClr>
                </a:solidFill>
                <a:latin typeface="Carbon Block" panose="00000400000000000000" pitchFamily="2" charset="0"/>
              </a:rPr>
              <a:t>7/15/2022</a:t>
            </a:r>
          </a:p>
        </p:txBody>
      </p:sp>
      <p:sp>
        <p:nvSpPr>
          <p:cNvPr id="4" name="TextBox 3"/>
          <p:cNvSpPr txBox="1"/>
          <p:nvPr/>
        </p:nvSpPr>
        <p:spPr>
          <a:xfrm>
            <a:off x="6649375" y="4441583"/>
            <a:ext cx="4824587" cy="369332"/>
          </a:xfrm>
          <a:prstGeom prst="rect">
            <a:avLst/>
          </a:prstGeom>
          <a:noFill/>
        </p:spPr>
        <p:txBody>
          <a:bodyPr wrap="square" rtlCol="0">
            <a:spAutoFit/>
          </a:bodyPr>
          <a:lstStyle/>
          <a:p>
            <a:r>
              <a:rPr lang="en-US" dirty="0"/>
              <a:t>Amateur Radio Portable Power Solutions</a:t>
            </a:r>
          </a:p>
        </p:txBody>
      </p:sp>
      <p:pic>
        <p:nvPicPr>
          <p:cNvPr id="10" name="Picture 9" descr="A picture containing battery&#10;&#10;Description automatically generated">
            <a:extLst>
              <a:ext uri="{FF2B5EF4-FFF2-40B4-BE49-F238E27FC236}">
                <a16:creationId xmlns:a16="http://schemas.microsoft.com/office/drawing/2014/main" id="{5CE0FE0B-A30D-C51B-6E8D-5BBF0A75C036}"/>
              </a:ext>
            </a:extLst>
          </p:cNvPr>
          <p:cNvPicPr>
            <a:picLocks noChangeAspect="1"/>
          </p:cNvPicPr>
          <p:nvPr/>
        </p:nvPicPr>
        <p:blipFill>
          <a:blip r:embed="rId3"/>
          <a:stretch>
            <a:fillRect/>
          </a:stretch>
        </p:blipFill>
        <p:spPr>
          <a:xfrm>
            <a:off x="8390627" y="1060295"/>
            <a:ext cx="3203675" cy="2984068"/>
          </a:xfrm>
          <a:prstGeom prst="rect">
            <a:avLst/>
          </a:prstGeom>
        </p:spPr>
      </p:pic>
    </p:spTree>
    <p:extLst>
      <p:ext uri="{BB962C8B-B14F-4D97-AF65-F5344CB8AC3E}">
        <p14:creationId xmlns:p14="http://schemas.microsoft.com/office/powerpoint/2010/main" val="956634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480CE-C84F-6351-0C57-8B64914F7570}"/>
              </a:ext>
            </a:extLst>
          </p:cNvPr>
          <p:cNvSpPr>
            <a:spLocks noGrp="1"/>
          </p:cNvSpPr>
          <p:nvPr>
            <p:ph type="title"/>
          </p:nvPr>
        </p:nvSpPr>
        <p:spPr/>
        <p:txBody>
          <a:bodyPr/>
          <a:lstStyle/>
          <a:p>
            <a:pPr algn="ctr"/>
            <a:r>
              <a:rPr lang="en-US" dirty="0">
                <a:solidFill>
                  <a:srgbClr val="FFFF00"/>
                </a:solidFill>
              </a:rPr>
              <a:t>Recommended Battery Charger</a:t>
            </a:r>
          </a:p>
        </p:txBody>
      </p:sp>
      <p:graphicFrame>
        <p:nvGraphicFramePr>
          <p:cNvPr id="5" name="Content Placeholder 4">
            <a:extLst>
              <a:ext uri="{FF2B5EF4-FFF2-40B4-BE49-F238E27FC236}">
                <a16:creationId xmlns:a16="http://schemas.microsoft.com/office/drawing/2014/main" id="{0D73CDE0-1CC5-5F61-8BD0-6856B139081E}"/>
              </a:ext>
            </a:extLst>
          </p:cNvPr>
          <p:cNvGraphicFramePr>
            <a:graphicFrameLocks noGrp="1"/>
          </p:cNvGraphicFramePr>
          <p:nvPr>
            <p:ph idx="1"/>
            <p:extLst>
              <p:ext uri="{D42A27DB-BD31-4B8C-83A1-F6EECF244321}">
                <p14:modId xmlns:p14="http://schemas.microsoft.com/office/powerpoint/2010/main" val="1671790485"/>
              </p:ext>
            </p:extLst>
          </p:nvPr>
        </p:nvGraphicFramePr>
        <p:xfrm>
          <a:off x="1869559" y="5140170"/>
          <a:ext cx="7848598" cy="1119263"/>
        </p:xfrm>
        <a:graphic>
          <a:graphicData uri="http://schemas.openxmlformats.org/drawingml/2006/table">
            <a:tbl>
              <a:tblPr>
                <a:tableStyleId>{5C22544A-7EE6-4342-B048-85BDC9FD1C3A}</a:tableStyleId>
              </a:tblPr>
              <a:tblGrid>
                <a:gridCol w="349858">
                  <a:extLst>
                    <a:ext uri="{9D8B030D-6E8A-4147-A177-3AD203B41FA5}">
                      <a16:colId xmlns:a16="http://schemas.microsoft.com/office/drawing/2014/main" val="1227688491"/>
                    </a:ext>
                  </a:extLst>
                </a:gridCol>
                <a:gridCol w="1980404">
                  <a:extLst>
                    <a:ext uri="{9D8B030D-6E8A-4147-A177-3AD203B41FA5}">
                      <a16:colId xmlns:a16="http://schemas.microsoft.com/office/drawing/2014/main" val="1731407985"/>
                    </a:ext>
                  </a:extLst>
                </a:gridCol>
                <a:gridCol w="641356">
                  <a:extLst>
                    <a:ext uri="{9D8B030D-6E8A-4147-A177-3AD203B41FA5}">
                      <a16:colId xmlns:a16="http://schemas.microsoft.com/office/drawing/2014/main" val="4189184168"/>
                    </a:ext>
                  </a:extLst>
                </a:gridCol>
                <a:gridCol w="641356">
                  <a:extLst>
                    <a:ext uri="{9D8B030D-6E8A-4147-A177-3AD203B41FA5}">
                      <a16:colId xmlns:a16="http://schemas.microsoft.com/office/drawing/2014/main" val="2811693432"/>
                    </a:ext>
                  </a:extLst>
                </a:gridCol>
                <a:gridCol w="641356">
                  <a:extLst>
                    <a:ext uri="{9D8B030D-6E8A-4147-A177-3AD203B41FA5}">
                      <a16:colId xmlns:a16="http://schemas.microsoft.com/office/drawing/2014/main" val="3089026277"/>
                    </a:ext>
                  </a:extLst>
                </a:gridCol>
                <a:gridCol w="641356">
                  <a:extLst>
                    <a:ext uri="{9D8B030D-6E8A-4147-A177-3AD203B41FA5}">
                      <a16:colId xmlns:a16="http://schemas.microsoft.com/office/drawing/2014/main" val="3086053156"/>
                    </a:ext>
                  </a:extLst>
                </a:gridCol>
                <a:gridCol w="467656">
                  <a:extLst>
                    <a:ext uri="{9D8B030D-6E8A-4147-A177-3AD203B41FA5}">
                      <a16:colId xmlns:a16="http://schemas.microsoft.com/office/drawing/2014/main" val="2355210489"/>
                    </a:ext>
                  </a:extLst>
                </a:gridCol>
                <a:gridCol w="587910">
                  <a:extLst>
                    <a:ext uri="{9D8B030D-6E8A-4147-A177-3AD203B41FA5}">
                      <a16:colId xmlns:a16="http://schemas.microsoft.com/office/drawing/2014/main" val="2322413526"/>
                    </a:ext>
                  </a:extLst>
                </a:gridCol>
                <a:gridCol w="427571">
                  <a:extLst>
                    <a:ext uri="{9D8B030D-6E8A-4147-A177-3AD203B41FA5}">
                      <a16:colId xmlns:a16="http://schemas.microsoft.com/office/drawing/2014/main" val="3285515387"/>
                    </a:ext>
                  </a:extLst>
                </a:gridCol>
                <a:gridCol w="721526">
                  <a:extLst>
                    <a:ext uri="{9D8B030D-6E8A-4147-A177-3AD203B41FA5}">
                      <a16:colId xmlns:a16="http://schemas.microsoft.com/office/drawing/2014/main" val="4001683311"/>
                    </a:ext>
                  </a:extLst>
                </a:gridCol>
                <a:gridCol w="748249">
                  <a:extLst>
                    <a:ext uri="{9D8B030D-6E8A-4147-A177-3AD203B41FA5}">
                      <a16:colId xmlns:a16="http://schemas.microsoft.com/office/drawing/2014/main" val="1322992659"/>
                    </a:ext>
                  </a:extLst>
                </a:gridCol>
              </a:tblGrid>
              <a:tr h="365293">
                <a:tc>
                  <a:txBody>
                    <a:bodyPr/>
                    <a:lstStyle/>
                    <a:p>
                      <a:pPr algn="ctr" fontAlgn="b"/>
                      <a:r>
                        <a:rPr lang="en-US" sz="1400" u="none" strike="noStrike" baseline="0">
                          <a:effectLst/>
                        </a:rPr>
                        <a:t>9</a:t>
                      </a:r>
                      <a:endParaRPr lang="en-US" sz="1400" b="1"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ctr"/>
                      <a:r>
                        <a:rPr lang="en-US" sz="1400" u="sng" strike="noStrike" baseline="0">
                          <a:effectLst/>
                        </a:rPr>
                        <a:t>Home Battery Charger:</a:t>
                      </a:r>
                      <a:endParaRPr lang="en-US" sz="1400" b="1" i="0" u="sng" strike="noStrike" baseline="0">
                        <a:solidFill>
                          <a:srgbClr val="0F1111"/>
                        </a:solidFill>
                        <a:effectLst/>
                        <a:latin typeface="Calibri" panose="020F0502020204030204" pitchFamily="34" charset="0"/>
                      </a:endParaRPr>
                    </a:p>
                  </a:txBody>
                  <a:tcPr marL="7620" marR="7620" marT="7620" marB="0" anchor="ct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431574565"/>
                  </a:ext>
                </a:extLst>
              </a:tr>
              <a:tr h="684923">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gridSpan="10">
                  <a:txBody>
                    <a:bodyPr/>
                    <a:lstStyle/>
                    <a:p>
                      <a:pPr algn="l" fontAlgn="ctr"/>
                      <a:r>
                        <a:rPr lang="en-US" sz="1400" u="none" strike="noStrike" baseline="0" dirty="0" err="1">
                          <a:effectLst/>
                        </a:rPr>
                        <a:t>Bioenno</a:t>
                      </a:r>
                      <a:r>
                        <a:rPr lang="en-US" sz="1400" u="none" strike="noStrike" baseline="0" dirty="0">
                          <a:effectLst/>
                        </a:rPr>
                        <a:t> Power 14.6V, 10A AC-to-DC Charger (Anderson) for 12V LiFePO4 Lithium Iron Phosphate Batteries (BPC-1510A)</a:t>
                      </a:r>
                      <a:endParaRPr lang="en-US" sz="1400" b="0" i="0" u="none" strike="noStrike" baseline="0" dirty="0">
                        <a:solidFill>
                          <a:srgbClr val="0F1111"/>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710762160"/>
                  </a:ext>
                </a:extLst>
              </a:tr>
            </a:tbl>
          </a:graphicData>
        </a:graphic>
      </p:graphicFrame>
      <p:sp>
        <p:nvSpPr>
          <p:cNvPr id="4" name="Slide Number Placeholder 3">
            <a:extLst>
              <a:ext uri="{FF2B5EF4-FFF2-40B4-BE49-F238E27FC236}">
                <a16:creationId xmlns:a16="http://schemas.microsoft.com/office/drawing/2014/main" id="{ACF3D41E-B78F-DD17-F7E0-59BB98802943}"/>
              </a:ext>
            </a:extLst>
          </p:cNvPr>
          <p:cNvSpPr>
            <a:spLocks noGrp="1"/>
          </p:cNvSpPr>
          <p:nvPr>
            <p:ph type="sldNum" sz="quarter" idx="12"/>
          </p:nvPr>
        </p:nvSpPr>
        <p:spPr/>
        <p:txBody>
          <a:bodyPr/>
          <a:lstStyle/>
          <a:p>
            <a:fld id="{D57F1E4F-1CFF-5643-939E-217C01CDF565}" type="slidenum">
              <a:rPr lang="en-US" smtClean="0"/>
              <a:pPr/>
              <a:t>10</a:t>
            </a:fld>
            <a:endParaRPr lang="en-US" dirty="0"/>
          </a:p>
        </p:txBody>
      </p:sp>
      <p:pic>
        <p:nvPicPr>
          <p:cNvPr id="6" name="Picture 5" descr="A pair of headphones&#10;&#10;Description automatically generated with low confidence">
            <a:extLst>
              <a:ext uri="{FF2B5EF4-FFF2-40B4-BE49-F238E27FC236}">
                <a16:creationId xmlns:a16="http://schemas.microsoft.com/office/drawing/2014/main" id="{5CCC3934-64A2-8C92-3591-B0A0C072B8E3}"/>
              </a:ext>
            </a:extLst>
          </p:cNvPr>
          <p:cNvPicPr>
            <a:picLocks noChangeAspect="1"/>
          </p:cNvPicPr>
          <p:nvPr/>
        </p:nvPicPr>
        <p:blipFill>
          <a:blip r:embed="rId2"/>
          <a:stretch>
            <a:fillRect/>
          </a:stretch>
        </p:blipFill>
        <p:spPr>
          <a:xfrm>
            <a:off x="3540171" y="2486071"/>
            <a:ext cx="3990975" cy="2276475"/>
          </a:xfrm>
          <a:prstGeom prst="rect">
            <a:avLst/>
          </a:prstGeom>
        </p:spPr>
      </p:pic>
    </p:spTree>
    <p:extLst>
      <p:ext uri="{BB962C8B-B14F-4D97-AF65-F5344CB8AC3E}">
        <p14:creationId xmlns:p14="http://schemas.microsoft.com/office/powerpoint/2010/main" val="10957435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50643-A62E-BC19-18DD-12693F7B5513}"/>
              </a:ext>
            </a:extLst>
          </p:cNvPr>
          <p:cNvSpPr>
            <a:spLocks noGrp="1"/>
          </p:cNvSpPr>
          <p:nvPr>
            <p:ph type="title"/>
          </p:nvPr>
        </p:nvSpPr>
        <p:spPr/>
        <p:txBody>
          <a:bodyPr/>
          <a:lstStyle/>
          <a:p>
            <a:pPr algn="ctr"/>
            <a:r>
              <a:rPr lang="en-US" dirty="0">
                <a:solidFill>
                  <a:srgbClr val="FFFF00"/>
                </a:solidFill>
              </a:rPr>
              <a:t>Typical Breadboard Configuration</a:t>
            </a:r>
          </a:p>
        </p:txBody>
      </p:sp>
      <p:sp>
        <p:nvSpPr>
          <p:cNvPr id="4" name="Slide Number Placeholder 3">
            <a:extLst>
              <a:ext uri="{FF2B5EF4-FFF2-40B4-BE49-F238E27FC236}">
                <a16:creationId xmlns:a16="http://schemas.microsoft.com/office/drawing/2014/main" id="{25C8DBD0-923D-6A89-9D28-1063AF83CB3A}"/>
              </a:ext>
            </a:extLst>
          </p:cNvPr>
          <p:cNvSpPr>
            <a:spLocks noGrp="1"/>
          </p:cNvSpPr>
          <p:nvPr>
            <p:ph type="sldNum" sz="quarter" idx="12"/>
          </p:nvPr>
        </p:nvSpPr>
        <p:spPr/>
        <p:txBody>
          <a:bodyPr/>
          <a:lstStyle/>
          <a:p>
            <a:fld id="{D57F1E4F-1CFF-5643-939E-217C01CDF565}" type="slidenum">
              <a:rPr lang="en-US" smtClean="0"/>
              <a:pPr/>
              <a:t>11</a:t>
            </a:fld>
            <a:endParaRPr lang="en-US" dirty="0"/>
          </a:p>
        </p:txBody>
      </p:sp>
      <p:pic>
        <p:nvPicPr>
          <p:cNvPr id="6" name="Content Placeholder 5">
            <a:extLst>
              <a:ext uri="{FF2B5EF4-FFF2-40B4-BE49-F238E27FC236}">
                <a16:creationId xmlns:a16="http://schemas.microsoft.com/office/drawing/2014/main" id="{F36BE6D0-781A-337B-0AA7-C5F000E675E3}"/>
              </a:ext>
            </a:extLst>
          </p:cNvPr>
          <p:cNvPicPr>
            <a:picLocks noGrp="1" noChangeAspect="1"/>
          </p:cNvPicPr>
          <p:nvPr>
            <p:ph idx="1"/>
          </p:nvPr>
        </p:nvPicPr>
        <p:blipFill>
          <a:blip r:embed="rId2"/>
          <a:stretch>
            <a:fillRect/>
          </a:stretch>
        </p:blipFill>
        <p:spPr>
          <a:xfrm>
            <a:off x="1843606" y="2317072"/>
            <a:ext cx="8072760" cy="4540928"/>
          </a:xfrm>
        </p:spPr>
      </p:pic>
    </p:spTree>
    <p:extLst>
      <p:ext uri="{BB962C8B-B14F-4D97-AF65-F5344CB8AC3E}">
        <p14:creationId xmlns:p14="http://schemas.microsoft.com/office/powerpoint/2010/main" val="9580577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3" y="712177"/>
            <a:ext cx="8761413" cy="1389185"/>
          </a:xfrm>
        </p:spPr>
        <p:txBody>
          <a:bodyPr/>
          <a:lstStyle/>
          <a:p>
            <a:pPr algn="ctr"/>
            <a:r>
              <a:rPr lang="en-US" dirty="0">
                <a:solidFill>
                  <a:srgbClr val="FFFF00"/>
                </a:solidFill>
              </a:rPr>
              <a:t>Recommended Battery Case</a:t>
            </a:r>
            <a:endParaRPr lang="en-US" sz="2400" dirty="0">
              <a:solidFill>
                <a:srgbClr val="FFFF00"/>
              </a:solidFill>
            </a:endParaRPr>
          </a:p>
        </p:txBody>
      </p:sp>
      <p:pic>
        <p:nvPicPr>
          <p:cNvPr id="6" name="Content Placeholder 5" descr="A picture containing battery&#10;&#10;Description automatically generated">
            <a:extLst>
              <a:ext uri="{FF2B5EF4-FFF2-40B4-BE49-F238E27FC236}">
                <a16:creationId xmlns:a16="http://schemas.microsoft.com/office/drawing/2014/main" id="{52D00555-EC96-122E-0FEE-7BCB038B99F7}"/>
              </a:ext>
            </a:extLst>
          </p:cNvPr>
          <p:cNvPicPr>
            <a:picLocks noGrp="1" noChangeAspect="1"/>
          </p:cNvPicPr>
          <p:nvPr>
            <p:ph idx="1"/>
          </p:nvPr>
        </p:nvPicPr>
        <p:blipFill>
          <a:blip r:embed="rId2"/>
          <a:stretch>
            <a:fillRect/>
          </a:stretch>
        </p:blipFill>
        <p:spPr>
          <a:xfrm>
            <a:off x="1085178" y="3588491"/>
            <a:ext cx="2895654" cy="2697162"/>
          </a:xfrm>
        </p:spPr>
      </p:pic>
      <p:sp>
        <p:nvSpPr>
          <p:cNvPr id="4" name="Slide Number Placeholder 3"/>
          <p:cNvSpPr>
            <a:spLocks noGrp="1"/>
          </p:cNvSpPr>
          <p:nvPr>
            <p:ph type="sldNum" sz="quarter" idx="12"/>
          </p:nvPr>
        </p:nvSpPr>
        <p:spPr/>
        <p:txBody>
          <a:bodyPr/>
          <a:lstStyle/>
          <a:p>
            <a:fld id="{D57F1E4F-1CFF-5643-939E-217C01CDF565}" type="slidenum">
              <a:rPr lang="en-US" smtClean="0"/>
              <a:pPr/>
              <a:t>12</a:t>
            </a:fld>
            <a:endParaRPr lang="en-US" dirty="0"/>
          </a:p>
        </p:txBody>
      </p:sp>
      <p:pic>
        <p:nvPicPr>
          <p:cNvPr id="8" name="Picture 7" descr="Diagram, timeline&#10;&#10;Description automatically generated">
            <a:extLst>
              <a:ext uri="{FF2B5EF4-FFF2-40B4-BE49-F238E27FC236}">
                <a16:creationId xmlns:a16="http://schemas.microsoft.com/office/drawing/2014/main" id="{CFA5F210-C1D6-3605-AE77-4702A782289C}"/>
              </a:ext>
            </a:extLst>
          </p:cNvPr>
          <p:cNvPicPr>
            <a:picLocks noChangeAspect="1"/>
          </p:cNvPicPr>
          <p:nvPr/>
        </p:nvPicPr>
        <p:blipFill>
          <a:blip r:embed="rId3"/>
          <a:stretch>
            <a:fillRect/>
          </a:stretch>
        </p:blipFill>
        <p:spPr>
          <a:xfrm>
            <a:off x="5079998" y="2520508"/>
            <a:ext cx="3494060" cy="4179498"/>
          </a:xfrm>
          <a:prstGeom prst="rect">
            <a:avLst/>
          </a:prstGeom>
        </p:spPr>
      </p:pic>
      <p:pic>
        <p:nvPicPr>
          <p:cNvPr id="10" name="Picture 9" descr="A picture containing text, container, accessory, case&#10;&#10;Description automatically generated">
            <a:extLst>
              <a:ext uri="{FF2B5EF4-FFF2-40B4-BE49-F238E27FC236}">
                <a16:creationId xmlns:a16="http://schemas.microsoft.com/office/drawing/2014/main" id="{3CFC3368-2CB7-24FB-1F67-6D71D5EC3E26}"/>
              </a:ext>
            </a:extLst>
          </p:cNvPr>
          <p:cNvPicPr>
            <a:picLocks noChangeAspect="1"/>
          </p:cNvPicPr>
          <p:nvPr/>
        </p:nvPicPr>
        <p:blipFill>
          <a:blip r:embed="rId4"/>
          <a:stretch>
            <a:fillRect/>
          </a:stretch>
        </p:blipFill>
        <p:spPr>
          <a:xfrm>
            <a:off x="9477829" y="2481286"/>
            <a:ext cx="2056379" cy="4137937"/>
          </a:xfrm>
          <a:prstGeom prst="rect">
            <a:avLst/>
          </a:prstGeom>
        </p:spPr>
      </p:pic>
      <p:sp>
        <p:nvSpPr>
          <p:cNvPr id="3" name="TextBox 2">
            <a:extLst>
              <a:ext uri="{FF2B5EF4-FFF2-40B4-BE49-F238E27FC236}">
                <a16:creationId xmlns:a16="http://schemas.microsoft.com/office/drawing/2014/main" id="{744FF16C-FFFA-1AC4-061D-E149E1E6DD13}"/>
              </a:ext>
            </a:extLst>
          </p:cNvPr>
          <p:cNvSpPr txBox="1"/>
          <p:nvPr/>
        </p:nvSpPr>
        <p:spPr>
          <a:xfrm>
            <a:off x="1085178" y="2481286"/>
            <a:ext cx="2895654" cy="646331"/>
          </a:xfrm>
          <a:prstGeom prst="rect">
            <a:avLst/>
          </a:prstGeom>
          <a:noFill/>
        </p:spPr>
        <p:txBody>
          <a:bodyPr wrap="square" rtlCol="0">
            <a:spAutoFit/>
          </a:bodyPr>
          <a:lstStyle/>
          <a:p>
            <a:pPr algn="ctr" fontAlgn="ctr"/>
            <a:r>
              <a:rPr lang="en-US" sz="1800" u="none" strike="noStrike" dirty="0" err="1">
                <a:effectLst/>
              </a:rPr>
              <a:t>MEGAbox</a:t>
            </a:r>
            <a:r>
              <a:rPr lang="en-US" sz="1800" u="none" strike="noStrike" dirty="0">
                <a:effectLst/>
              </a:rPr>
              <a:t> for 30-70Ah Lithium Deluxe Box</a:t>
            </a:r>
            <a:endParaRPr lang="en-US" sz="1800" b="0" i="0" u="none" strike="noStrike" dirty="0">
              <a:solidFill>
                <a:srgbClr val="0F1111"/>
              </a:solidFill>
              <a:effectLst/>
              <a:latin typeface="Times New Roman" panose="02020603050405020304" pitchFamily="18" charset="0"/>
            </a:endParaRPr>
          </a:p>
        </p:txBody>
      </p:sp>
    </p:spTree>
    <p:extLst>
      <p:ext uri="{BB962C8B-B14F-4D97-AF65-F5344CB8AC3E}">
        <p14:creationId xmlns:p14="http://schemas.microsoft.com/office/powerpoint/2010/main" val="19871191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9E479-9808-8359-0534-BA73BDF20F28}"/>
              </a:ext>
            </a:extLst>
          </p:cNvPr>
          <p:cNvSpPr>
            <a:spLocks noGrp="1"/>
          </p:cNvSpPr>
          <p:nvPr>
            <p:ph type="title"/>
          </p:nvPr>
        </p:nvSpPr>
        <p:spPr/>
        <p:txBody>
          <a:bodyPr/>
          <a:lstStyle/>
          <a:p>
            <a:pPr algn="ctr"/>
            <a:r>
              <a:rPr lang="en-US" dirty="0">
                <a:solidFill>
                  <a:srgbClr val="FFFF00"/>
                </a:solidFill>
              </a:rPr>
              <a:t>Component Layout</a:t>
            </a:r>
          </a:p>
        </p:txBody>
      </p:sp>
      <p:pic>
        <p:nvPicPr>
          <p:cNvPr id="6" name="Content Placeholder 5" descr="A picture containing text, control panel&#10;&#10;Description automatically generated">
            <a:extLst>
              <a:ext uri="{FF2B5EF4-FFF2-40B4-BE49-F238E27FC236}">
                <a16:creationId xmlns:a16="http://schemas.microsoft.com/office/drawing/2014/main" id="{0334E580-0604-FCF3-5BA7-5920C36F10D1}"/>
              </a:ext>
            </a:extLst>
          </p:cNvPr>
          <p:cNvPicPr>
            <a:picLocks noGrp="1" noChangeAspect="1"/>
          </p:cNvPicPr>
          <p:nvPr>
            <p:ph idx="1"/>
          </p:nvPr>
        </p:nvPicPr>
        <p:blipFill>
          <a:blip r:embed="rId2"/>
          <a:stretch>
            <a:fillRect/>
          </a:stretch>
        </p:blipFill>
        <p:spPr>
          <a:xfrm rot="16200000">
            <a:off x="3537750" y="1686757"/>
            <a:ext cx="4234649" cy="5646198"/>
          </a:xfrm>
        </p:spPr>
      </p:pic>
      <p:sp>
        <p:nvSpPr>
          <p:cNvPr id="4" name="Slide Number Placeholder 3">
            <a:extLst>
              <a:ext uri="{FF2B5EF4-FFF2-40B4-BE49-F238E27FC236}">
                <a16:creationId xmlns:a16="http://schemas.microsoft.com/office/drawing/2014/main" id="{9F2972F1-E4B8-62B3-C769-C8A6618FB03C}"/>
              </a:ext>
            </a:extLst>
          </p:cNvPr>
          <p:cNvSpPr>
            <a:spLocks noGrp="1"/>
          </p:cNvSpPr>
          <p:nvPr>
            <p:ph type="sldNum" sz="quarter" idx="12"/>
          </p:nvPr>
        </p:nvSpPr>
        <p:spPr/>
        <p:txBody>
          <a:bodyPr/>
          <a:lstStyle/>
          <a:p>
            <a:fld id="{D57F1E4F-1CFF-5643-939E-217C01CDF565}" type="slidenum">
              <a:rPr lang="en-US" smtClean="0"/>
              <a:pPr/>
              <a:t>13</a:t>
            </a:fld>
            <a:endParaRPr lang="en-US" dirty="0"/>
          </a:p>
        </p:txBody>
      </p:sp>
    </p:spTree>
    <p:extLst>
      <p:ext uri="{BB962C8B-B14F-4D97-AF65-F5344CB8AC3E}">
        <p14:creationId xmlns:p14="http://schemas.microsoft.com/office/powerpoint/2010/main" val="8530907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7"/>
            <a:ext cx="8761413" cy="965499"/>
          </a:xfrm>
        </p:spPr>
        <p:txBody>
          <a:bodyPr/>
          <a:lstStyle/>
          <a:p>
            <a:pPr algn="ctr"/>
            <a:r>
              <a:rPr lang="en-US" dirty="0">
                <a:solidFill>
                  <a:srgbClr val="FFFF00"/>
                </a:solidFill>
              </a:rPr>
              <a:t>Power Analyzer</a:t>
            </a:r>
            <a:endParaRPr lang="en-US" sz="2000" dirty="0">
              <a:solidFill>
                <a:schemeClr val="bg1"/>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14</a:t>
            </a:fld>
            <a:endParaRPr lang="en-US" dirty="0"/>
          </a:p>
        </p:txBody>
      </p:sp>
      <p:pic>
        <p:nvPicPr>
          <p:cNvPr id="11" name="Content Placeholder 10" descr="Text&#10;&#10;Description automatically generated">
            <a:extLst>
              <a:ext uri="{FF2B5EF4-FFF2-40B4-BE49-F238E27FC236}">
                <a16:creationId xmlns:a16="http://schemas.microsoft.com/office/drawing/2014/main" id="{ED01C5BC-EF0F-C02D-8832-4B98827E19CE}"/>
              </a:ext>
            </a:extLst>
          </p:cNvPr>
          <p:cNvPicPr>
            <a:picLocks noGrp="1" noChangeAspect="1"/>
          </p:cNvPicPr>
          <p:nvPr>
            <p:ph idx="1"/>
          </p:nvPr>
        </p:nvPicPr>
        <p:blipFill>
          <a:blip r:embed="rId2"/>
          <a:stretch>
            <a:fillRect/>
          </a:stretch>
        </p:blipFill>
        <p:spPr>
          <a:xfrm>
            <a:off x="577048" y="2555267"/>
            <a:ext cx="5636095" cy="3855089"/>
          </a:xfrm>
        </p:spPr>
      </p:pic>
      <p:sp>
        <p:nvSpPr>
          <p:cNvPr id="3" name="TextBox 2">
            <a:extLst>
              <a:ext uri="{FF2B5EF4-FFF2-40B4-BE49-F238E27FC236}">
                <a16:creationId xmlns:a16="http://schemas.microsoft.com/office/drawing/2014/main" id="{1FBEC4D5-3ACB-67D7-B9D5-39A9D78F5C7D}"/>
              </a:ext>
            </a:extLst>
          </p:cNvPr>
          <p:cNvSpPr txBox="1"/>
          <p:nvPr/>
        </p:nvSpPr>
        <p:spPr>
          <a:xfrm>
            <a:off x="6755906" y="3836480"/>
            <a:ext cx="4154750" cy="646331"/>
          </a:xfrm>
          <a:prstGeom prst="rect">
            <a:avLst/>
          </a:prstGeom>
          <a:noFill/>
        </p:spPr>
        <p:txBody>
          <a:bodyPr wrap="square" rtlCol="0">
            <a:spAutoFit/>
          </a:bodyPr>
          <a:lstStyle/>
          <a:p>
            <a:pPr algn="ctr" fontAlgn="ctr"/>
            <a:r>
              <a:rPr lang="en-US" sz="1800" u="none" strike="noStrike">
                <a:effectLst/>
              </a:rPr>
              <a:t>Powerwerx Wattmeter-PP DC Inline Power Analyzer, 45A Continuous</a:t>
            </a:r>
            <a:endParaRPr lang="en-US" sz="1800" b="0" i="0" u="none" strike="noStrike" dirty="0">
              <a:solidFill>
                <a:srgbClr val="0F1111"/>
              </a:solidFill>
              <a:effectLst/>
              <a:latin typeface="Times New Roman" panose="02020603050405020304" pitchFamily="18" charset="0"/>
            </a:endParaRPr>
          </a:p>
        </p:txBody>
      </p:sp>
    </p:spTree>
    <p:extLst>
      <p:ext uri="{BB962C8B-B14F-4D97-AF65-F5344CB8AC3E}">
        <p14:creationId xmlns:p14="http://schemas.microsoft.com/office/powerpoint/2010/main" val="3970029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FF00"/>
                </a:solidFill>
              </a:rPr>
              <a:t>Project Parts List</a:t>
            </a:r>
            <a:br>
              <a:rPr lang="en-US" dirty="0">
                <a:solidFill>
                  <a:srgbClr val="FFFF00"/>
                </a:solidFill>
              </a:rPr>
            </a:br>
            <a:r>
              <a:rPr lang="en-US" dirty="0">
                <a:solidFill>
                  <a:srgbClr val="FFFF00"/>
                </a:solidFill>
              </a:rPr>
              <a:t>Page 1 of 5</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15</a:t>
            </a:fld>
            <a:endParaRPr lang="en-US" dirty="0"/>
          </a:p>
        </p:txBody>
      </p:sp>
      <p:graphicFrame>
        <p:nvGraphicFramePr>
          <p:cNvPr id="7" name="Content Placeholder 6">
            <a:extLst>
              <a:ext uri="{FF2B5EF4-FFF2-40B4-BE49-F238E27FC236}">
                <a16:creationId xmlns:a16="http://schemas.microsoft.com/office/drawing/2014/main" id="{C35E9E23-DED7-30DF-2ADD-DFD24CAA6D1F}"/>
              </a:ext>
            </a:extLst>
          </p:cNvPr>
          <p:cNvGraphicFramePr>
            <a:graphicFrameLocks noGrp="1"/>
          </p:cNvGraphicFramePr>
          <p:nvPr>
            <p:ph idx="1"/>
            <p:extLst>
              <p:ext uri="{D42A27DB-BD31-4B8C-83A1-F6EECF244321}">
                <p14:modId xmlns:p14="http://schemas.microsoft.com/office/powerpoint/2010/main" val="88916792"/>
              </p:ext>
            </p:extLst>
          </p:nvPr>
        </p:nvGraphicFramePr>
        <p:xfrm>
          <a:off x="994298" y="2326941"/>
          <a:ext cx="10080100" cy="4435017"/>
        </p:xfrm>
        <a:graphic>
          <a:graphicData uri="http://schemas.openxmlformats.org/drawingml/2006/table">
            <a:tbl>
              <a:tblPr>
                <a:tableStyleId>{5C22544A-7EE6-4342-B048-85BDC9FD1C3A}</a:tableStyleId>
              </a:tblPr>
              <a:tblGrid>
                <a:gridCol w="2082731">
                  <a:extLst>
                    <a:ext uri="{9D8B030D-6E8A-4147-A177-3AD203B41FA5}">
                      <a16:colId xmlns:a16="http://schemas.microsoft.com/office/drawing/2014/main" val="1393312675"/>
                    </a:ext>
                  </a:extLst>
                </a:gridCol>
                <a:gridCol w="815680">
                  <a:extLst>
                    <a:ext uri="{9D8B030D-6E8A-4147-A177-3AD203B41FA5}">
                      <a16:colId xmlns:a16="http://schemas.microsoft.com/office/drawing/2014/main" val="2959474155"/>
                    </a:ext>
                  </a:extLst>
                </a:gridCol>
                <a:gridCol w="795405">
                  <a:extLst>
                    <a:ext uri="{9D8B030D-6E8A-4147-A177-3AD203B41FA5}">
                      <a16:colId xmlns:a16="http://schemas.microsoft.com/office/drawing/2014/main" val="3385088803"/>
                    </a:ext>
                  </a:extLst>
                </a:gridCol>
                <a:gridCol w="1480457">
                  <a:extLst>
                    <a:ext uri="{9D8B030D-6E8A-4147-A177-3AD203B41FA5}">
                      <a16:colId xmlns:a16="http://schemas.microsoft.com/office/drawing/2014/main" val="58729886"/>
                    </a:ext>
                  </a:extLst>
                </a:gridCol>
                <a:gridCol w="1016000">
                  <a:extLst>
                    <a:ext uri="{9D8B030D-6E8A-4147-A177-3AD203B41FA5}">
                      <a16:colId xmlns:a16="http://schemas.microsoft.com/office/drawing/2014/main" val="349657154"/>
                    </a:ext>
                  </a:extLst>
                </a:gridCol>
                <a:gridCol w="218600">
                  <a:extLst>
                    <a:ext uri="{9D8B030D-6E8A-4147-A177-3AD203B41FA5}">
                      <a16:colId xmlns:a16="http://schemas.microsoft.com/office/drawing/2014/main" val="437873892"/>
                    </a:ext>
                  </a:extLst>
                </a:gridCol>
                <a:gridCol w="1980696">
                  <a:extLst>
                    <a:ext uri="{9D8B030D-6E8A-4147-A177-3AD203B41FA5}">
                      <a16:colId xmlns:a16="http://schemas.microsoft.com/office/drawing/2014/main" val="2580096137"/>
                    </a:ext>
                  </a:extLst>
                </a:gridCol>
                <a:gridCol w="967584">
                  <a:extLst>
                    <a:ext uri="{9D8B030D-6E8A-4147-A177-3AD203B41FA5}">
                      <a16:colId xmlns:a16="http://schemas.microsoft.com/office/drawing/2014/main" val="262513571"/>
                    </a:ext>
                  </a:extLst>
                </a:gridCol>
                <a:gridCol w="722947">
                  <a:extLst>
                    <a:ext uri="{9D8B030D-6E8A-4147-A177-3AD203B41FA5}">
                      <a16:colId xmlns:a16="http://schemas.microsoft.com/office/drawing/2014/main" val="576849434"/>
                    </a:ext>
                  </a:extLst>
                </a:gridCol>
              </a:tblGrid>
              <a:tr h="498673">
                <a:tc>
                  <a:txBody>
                    <a:bodyPr/>
                    <a:lstStyle/>
                    <a:p>
                      <a:pPr algn="ctr" fontAlgn="ctr"/>
                      <a:r>
                        <a:rPr lang="en-US" sz="1400" u="sng" strike="noStrike" baseline="0" dirty="0">
                          <a:effectLst/>
                        </a:rPr>
                        <a:t>Description</a:t>
                      </a:r>
                      <a:endParaRPr lang="en-US" sz="1400" b="1" i="0" u="sng" strike="noStrike" baseline="0" dirty="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sng" strike="noStrike" baseline="0">
                          <a:effectLst/>
                        </a:rPr>
                        <a:t>Quantity</a:t>
                      </a:r>
                      <a:endParaRPr lang="en-US" sz="1400" b="1" i="0" u="sng"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sng" strike="noStrike" baseline="0" dirty="0">
                          <a:effectLst/>
                        </a:rPr>
                        <a:t>Source</a:t>
                      </a:r>
                      <a:endParaRPr lang="en-US" sz="1400" b="1" i="0" u="sng" strike="noStrike" baseline="0" dirty="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sng" strike="noStrike" baseline="0">
                          <a:effectLst/>
                        </a:rPr>
                        <a:t>Number</a:t>
                      </a:r>
                      <a:endParaRPr lang="en-US" sz="1400" b="1" i="0" u="sng"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sng" strike="noStrike" baseline="0">
                          <a:effectLst/>
                        </a:rPr>
                        <a:t>Cost</a:t>
                      </a:r>
                      <a:endParaRPr lang="en-US" sz="1400" b="1" i="0" u="sng"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579" marR="6579" marT="6579" marB="0" anchor="ctr"/>
                </a:tc>
                <a:tc>
                  <a:txBody>
                    <a:bodyPr/>
                    <a:lstStyle/>
                    <a:p>
                      <a:pPr algn="ctr" fontAlgn="ctr"/>
                      <a:r>
                        <a:rPr lang="en-US" sz="1400" u="sng" strike="noStrike" baseline="0">
                          <a:effectLst/>
                        </a:rPr>
                        <a:t>Basic Parts Needed</a:t>
                      </a:r>
                      <a:endParaRPr lang="en-US" sz="1400" b="1" i="0" u="sng"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sng" strike="noStrike" baseline="0">
                          <a:effectLst/>
                        </a:rPr>
                        <a:t>Alternate</a:t>
                      </a:r>
                      <a:endParaRPr lang="en-US" sz="1400" b="1" i="0" u="sng"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sng" strike="noStrike" baseline="0">
                          <a:effectLst/>
                        </a:rPr>
                        <a:t>Source</a:t>
                      </a:r>
                      <a:endParaRPr lang="en-US" sz="1400" b="1" i="0" u="sng" strike="noStrike" baseline="0">
                        <a:solidFill>
                          <a:srgbClr val="000000"/>
                        </a:solidFill>
                        <a:effectLst/>
                        <a:latin typeface="Times New Roman" panose="02020603050405020304" pitchFamily="18" charset="0"/>
                      </a:endParaRPr>
                    </a:p>
                  </a:txBody>
                  <a:tcPr marL="6579" marR="6579" marT="6579" marB="0" anchor="ctr"/>
                </a:tc>
                <a:extLst>
                  <a:ext uri="{0D108BD9-81ED-4DB2-BD59-A6C34878D82A}">
                    <a16:rowId xmlns:a16="http://schemas.microsoft.com/office/drawing/2014/main" val="2895495831"/>
                  </a:ext>
                </a:extLst>
              </a:tr>
              <a:tr h="211479">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579" marR="6579" marT="6579" marB="0" anchor="ctr"/>
                </a:tc>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579" marR="6579" marT="6579" marB="0" anchor="ctr"/>
                </a:tc>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579" marR="6579" marT="6579" marB="0" anchor="ctr"/>
                </a:tc>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579" marR="6579" marT="6579" marB="0" anchor="ctr"/>
                </a:tc>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579" marR="6579" marT="6579" marB="0" anchor="ctr"/>
                </a:tc>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579" marR="6579" marT="6579" marB="0" anchor="ctr"/>
                </a:tc>
                <a:tc>
                  <a:txBody>
                    <a:bodyPr/>
                    <a:lstStyle/>
                    <a:p>
                      <a:pPr algn="ctr" fontAlgn="ctr"/>
                      <a:r>
                        <a:rPr lang="en-US" sz="1400" u="none" strike="noStrike" baseline="0">
                          <a:effectLst/>
                        </a:rPr>
                        <a:t> </a:t>
                      </a:r>
                      <a:endParaRPr lang="en-US" sz="1400" b="0" i="0" u="none" strike="noStrike" baseline="0">
                        <a:solidFill>
                          <a:srgbClr val="000000"/>
                        </a:solidFill>
                        <a:effectLst/>
                        <a:latin typeface="Calibri" panose="020F0502020204030204" pitchFamily="34" charset="0"/>
                      </a:endParaRPr>
                    </a:p>
                  </a:txBody>
                  <a:tcPr marL="6579" marR="6579" marT="6579" marB="0" anchor="ctr"/>
                </a:tc>
                <a:tc>
                  <a:txBody>
                    <a:bodyPr/>
                    <a:lstStyle/>
                    <a:p>
                      <a:pPr algn="ctr" fontAlgn="ctr"/>
                      <a:r>
                        <a:rPr lang="en-US" sz="1400" u="none" strike="noStrike" baseline="0">
                          <a:effectLst/>
                        </a:rPr>
                        <a:t> </a:t>
                      </a:r>
                      <a:endParaRPr lang="en-US" sz="1400" b="0" i="0" u="none" strike="noStrike" baseline="0">
                        <a:solidFill>
                          <a:srgbClr val="000000"/>
                        </a:solidFill>
                        <a:effectLst/>
                        <a:latin typeface="Calibri" panose="020F0502020204030204" pitchFamily="34" charset="0"/>
                      </a:endParaRPr>
                    </a:p>
                  </a:txBody>
                  <a:tcPr marL="6579" marR="6579" marT="6579" marB="0" anchor="ctr"/>
                </a:tc>
                <a:tc>
                  <a:txBody>
                    <a:bodyPr/>
                    <a:lstStyle/>
                    <a:p>
                      <a:pPr algn="ctr" fontAlgn="ctr"/>
                      <a:r>
                        <a:rPr lang="en-US" sz="1400" u="none" strike="noStrike" baseline="0">
                          <a:effectLst/>
                        </a:rPr>
                        <a:t> </a:t>
                      </a:r>
                      <a:endParaRPr lang="en-US" sz="1400" b="0" i="0" u="none" strike="noStrike" baseline="0">
                        <a:solidFill>
                          <a:srgbClr val="000000"/>
                        </a:solidFill>
                        <a:effectLst/>
                        <a:latin typeface="Calibri" panose="020F0502020204030204" pitchFamily="34" charset="0"/>
                      </a:endParaRPr>
                    </a:p>
                  </a:txBody>
                  <a:tcPr marL="6579" marR="6579" marT="6579" marB="0" anchor="ctr"/>
                </a:tc>
                <a:extLst>
                  <a:ext uri="{0D108BD9-81ED-4DB2-BD59-A6C34878D82A}">
                    <a16:rowId xmlns:a16="http://schemas.microsoft.com/office/drawing/2014/main" val="968920827"/>
                  </a:ext>
                </a:extLst>
              </a:tr>
              <a:tr h="431770">
                <a:tc>
                  <a:txBody>
                    <a:bodyPr/>
                    <a:lstStyle/>
                    <a:p>
                      <a:pPr algn="ctr" fontAlgn="ctr"/>
                      <a:r>
                        <a:rPr lang="en-US" sz="1400" u="none" strike="noStrike" baseline="0" dirty="0" err="1">
                          <a:effectLst/>
                        </a:rPr>
                        <a:t>MEGAbox</a:t>
                      </a:r>
                      <a:r>
                        <a:rPr lang="en-US" sz="1400" u="none" strike="noStrike" baseline="0" dirty="0">
                          <a:effectLst/>
                        </a:rPr>
                        <a:t> for 30-70Ah Lithium Deluxe Box</a:t>
                      </a:r>
                      <a:endParaRPr lang="en-US" sz="1400" b="0" i="0" u="none" strike="noStrike" baseline="0" dirty="0">
                        <a:solidFill>
                          <a:srgbClr val="0F1111"/>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1</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Amazon</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$195.95</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579" marR="6579" marT="6579" marB="0" anchor="ctr"/>
                </a:tc>
                <a:tc>
                  <a:txBody>
                    <a:bodyPr/>
                    <a:lstStyle/>
                    <a:p>
                      <a:pPr algn="ctr" fontAlgn="ctr"/>
                      <a:r>
                        <a:rPr lang="en-US" sz="1400" u="none" strike="noStrike" baseline="0">
                          <a:effectLst/>
                        </a:rPr>
                        <a:t>MEGAbox basic-BLK</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$109.99</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Powerwerx</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extLst>
                  <a:ext uri="{0D108BD9-81ED-4DB2-BD59-A6C34878D82A}">
                    <a16:rowId xmlns:a16="http://schemas.microsoft.com/office/drawing/2014/main" val="1371647763"/>
                  </a:ext>
                </a:extLst>
              </a:tr>
              <a:tr h="731365">
                <a:tc>
                  <a:txBody>
                    <a:bodyPr/>
                    <a:lstStyle/>
                    <a:p>
                      <a:pPr algn="ctr" fontAlgn="ctr"/>
                      <a:r>
                        <a:rPr lang="en-US" sz="1400" u="none" strike="noStrike" baseline="0">
                          <a:effectLst/>
                        </a:rPr>
                        <a:t>Bioenno Power 12V, 40Ah LFP LiFePO4 Lithium Iron Phosphate Battery</a:t>
                      </a:r>
                      <a:endParaRPr lang="en-US" sz="1400" b="0" i="0" u="none" strike="noStrike" baseline="0">
                        <a:solidFill>
                          <a:srgbClr val="0F1111"/>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1</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Amazon</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PVC, BLF-1240A</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$413.99</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579" marR="6579" marT="6579" marB="0" anchor="ctr"/>
                </a:tc>
                <a:tc>
                  <a:txBody>
                    <a:bodyPr/>
                    <a:lstStyle/>
                    <a:p>
                      <a:pPr algn="ctr" fontAlgn="ctr"/>
                      <a:r>
                        <a:rPr lang="en-US" sz="1400" u="none" strike="noStrike" baseline="0">
                          <a:effectLst/>
                        </a:rPr>
                        <a:t>Bioenno Power 12V, 20Ah LFP LiFePO4 Lithium Iron Phosphate Battery</a:t>
                      </a:r>
                      <a:endParaRPr lang="en-US" sz="1400" b="0" i="0" u="none" strike="noStrike" baseline="0">
                        <a:solidFill>
                          <a:srgbClr val="0F1111"/>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$192.99</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Powerwerx</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extLst>
                  <a:ext uri="{0D108BD9-81ED-4DB2-BD59-A6C34878D82A}">
                    <a16:rowId xmlns:a16="http://schemas.microsoft.com/office/drawing/2014/main" val="3833707490"/>
                  </a:ext>
                </a:extLst>
              </a:tr>
              <a:tr h="528697">
                <a:tc>
                  <a:txBody>
                    <a:bodyPr/>
                    <a:lstStyle/>
                    <a:p>
                      <a:pPr algn="ctr" fontAlgn="ctr"/>
                      <a:r>
                        <a:rPr lang="en-US" sz="1400" u="none" strike="noStrike" baseline="0">
                          <a:effectLst/>
                        </a:rPr>
                        <a:t>Bioenno Power 14.6V, 10A AC-to-DC Charger</a:t>
                      </a:r>
                      <a:endParaRPr lang="en-US" sz="1400" b="0" i="0" u="none" strike="noStrike" baseline="0">
                        <a:solidFill>
                          <a:srgbClr val="0F1111"/>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1</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Amazon</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BPC-1510A</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$63.34</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579" marR="6579" marT="6579" marB="0" anchor="ctr"/>
                </a:tc>
                <a:tc>
                  <a:txBody>
                    <a:bodyPr/>
                    <a:lstStyle/>
                    <a:p>
                      <a:pPr algn="ctr" fontAlgn="ctr"/>
                      <a:r>
                        <a:rPr lang="en-US" sz="1400" u="none" strike="noStrike" baseline="0">
                          <a:effectLst/>
                        </a:rPr>
                        <a:t>Bioenno Power 14.6V, 10A AC-to-DC Charger</a:t>
                      </a:r>
                      <a:endParaRPr lang="en-US" sz="1400" b="0" i="0" u="none" strike="noStrike" baseline="0">
                        <a:solidFill>
                          <a:srgbClr val="0F1111"/>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$48.99</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Powerwerx</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extLst>
                  <a:ext uri="{0D108BD9-81ED-4DB2-BD59-A6C34878D82A}">
                    <a16:rowId xmlns:a16="http://schemas.microsoft.com/office/drawing/2014/main" val="1011829374"/>
                  </a:ext>
                </a:extLst>
              </a:tr>
              <a:tr h="713741">
                <a:tc>
                  <a:txBody>
                    <a:bodyPr/>
                    <a:lstStyle/>
                    <a:p>
                      <a:pPr algn="ctr" fontAlgn="ctr"/>
                      <a:r>
                        <a:rPr lang="en-US" sz="1400" u="none" strike="noStrike" baseline="0" dirty="0" err="1">
                          <a:effectLst/>
                        </a:rPr>
                        <a:t>Powerwerx</a:t>
                      </a:r>
                      <a:r>
                        <a:rPr lang="en-US" sz="1400" u="none" strike="noStrike" baseline="0" dirty="0">
                          <a:effectLst/>
                        </a:rPr>
                        <a:t> Wattmeter-PP DC Inline Power Analyzer, 45A Continuous</a:t>
                      </a:r>
                      <a:endParaRPr lang="en-US" sz="1400" b="0" i="0" u="none" strike="noStrike" baseline="0" dirty="0">
                        <a:solidFill>
                          <a:srgbClr val="0F1111"/>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1</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Amazon</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Wattmeter-PP</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$64.49</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579" marR="6579" marT="6579" marB="0" anchor="ctr"/>
                </a:tc>
                <a:tc>
                  <a:txBody>
                    <a:bodyPr/>
                    <a:lstStyle/>
                    <a:p>
                      <a:pPr algn="ctr" fontAlgn="ctr"/>
                      <a:r>
                        <a:rPr lang="en-US" sz="1400" u="none" strike="noStrike" baseline="0">
                          <a:effectLst/>
                        </a:rPr>
                        <a:t>Optional</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 </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 </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extLst>
                  <a:ext uri="{0D108BD9-81ED-4DB2-BD59-A6C34878D82A}">
                    <a16:rowId xmlns:a16="http://schemas.microsoft.com/office/drawing/2014/main" val="2810759018"/>
                  </a:ext>
                </a:extLst>
              </a:tr>
              <a:tr h="916409">
                <a:tc>
                  <a:txBody>
                    <a:bodyPr/>
                    <a:lstStyle/>
                    <a:p>
                      <a:pPr algn="ctr" fontAlgn="ctr"/>
                      <a:r>
                        <a:rPr lang="en-US" sz="1400" u="none" strike="noStrike" baseline="0">
                          <a:effectLst/>
                        </a:rPr>
                        <a:t>Bioenno Power 12V/24V/36V/48, 30A Universal Solar Charge Controller</a:t>
                      </a:r>
                      <a:endParaRPr lang="en-US" sz="1400" b="0" i="0" u="none" strike="noStrike" baseline="0">
                        <a:solidFill>
                          <a:srgbClr val="0F1111"/>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1</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Amazon</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SC-4830JUD</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$87.39</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579" marR="6579" marT="6579" marB="0" anchor="ctr"/>
                </a:tc>
                <a:tc>
                  <a:txBody>
                    <a:bodyPr/>
                    <a:lstStyle/>
                    <a:p>
                      <a:pPr algn="ctr" fontAlgn="ctr"/>
                      <a:r>
                        <a:rPr lang="en-US" sz="1400" u="none" strike="noStrike" baseline="0">
                          <a:effectLst/>
                        </a:rPr>
                        <a:t>Bioenno Power 12V/24V/36V/48, 20A Universal Solar Charge Controller</a:t>
                      </a:r>
                      <a:endParaRPr lang="en-US" sz="1400" b="0" i="0" u="none" strike="noStrike" baseline="0">
                        <a:solidFill>
                          <a:srgbClr val="0F1111"/>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a:effectLst/>
                        </a:rPr>
                        <a:t>$64.44</a:t>
                      </a:r>
                      <a:endParaRPr lang="en-US" sz="1400" b="0" i="0" u="none" strike="noStrike" baseline="0">
                        <a:solidFill>
                          <a:srgbClr val="000000"/>
                        </a:solidFill>
                        <a:effectLst/>
                        <a:latin typeface="Times New Roman" panose="02020603050405020304" pitchFamily="18" charset="0"/>
                      </a:endParaRPr>
                    </a:p>
                  </a:txBody>
                  <a:tcPr marL="6579" marR="6579" marT="6579" marB="0" anchor="ctr"/>
                </a:tc>
                <a:tc>
                  <a:txBody>
                    <a:bodyPr/>
                    <a:lstStyle/>
                    <a:p>
                      <a:pPr algn="ctr" fontAlgn="ctr"/>
                      <a:r>
                        <a:rPr lang="en-US" sz="1400" u="none" strike="noStrike" baseline="0" dirty="0">
                          <a:effectLst/>
                        </a:rPr>
                        <a:t> </a:t>
                      </a:r>
                      <a:endParaRPr lang="en-US" sz="1400" b="0" i="0" u="none" strike="noStrike" baseline="0" dirty="0">
                        <a:solidFill>
                          <a:srgbClr val="000000"/>
                        </a:solidFill>
                        <a:effectLst/>
                        <a:latin typeface="Times New Roman" panose="02020603050405020304" pitchFamily="18" charset="0"/>
                      </a:endParaRPr>
                    </a:p>
                  </a:txBody>
                  <a:tcPr marL="6579" marR="6579" marT="6579" marB="0" anchor="ctr"/>
                </a:tc>
                <a:extLst>
                  <a:ext uri="{0D108BD9-81ED-4DB2-BD59-A6C34878D82A}">
                    <a16:rowId xmlns:a16="http://schemas.microsoft.com/office/drawing/2014/main" val="607600637"/>
                  </a:ext>
                </a:extLst>
              </a:tr>
            </a:tbl>
          </a:graphicData>
        </a:graphic>
      </p:graphicFrame>
    </p:spTree>
    <p:extLst>
      <p:ext uri="{BB962C8B-B14F-4D97-AF65-F5344CB8AC3E}">
        <p14:creationId xmlns:p14="http://schemas.microsoft.com/office/powerpoint/2010/main" val="37965954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5303" y="226150"/>
            <a:ext cx="8761413" cy="1547859"/>
          </a:xfrm>
        </p:spPr>
        <p:txBody>
          <a:bodyPr/>
          <a:lstStyle/>
          <a:p>
            <a:pPr algn="ctr" fontAlgn="ctr"/>
            <a:br>
              <a:rPr lang="en-US" dirty="0"/>
            </a:br>
            <a:r>
              <a:rPr lang="en-US" dirty="0">
                <a:solidFill>
                  <a:srgbClr val="FFFF00"/>
                </a:solidFill>
              </a:rPr>
              <a:t>Parts List</a:t>
            </a:r>
            <a:br>
              <a:rPr lang="en-US" dirty="0">
                <a:solidFill>
                  <a:srgbClr val="FFFF00"/>
                </a:solidFill>
              </a:rPr>
            </a:br>
            <a:r>
              <a:rPr lang="en-US" dirty="0">
                <a:solidFill>
                  <a:srgbClr val="FFFF00"/>
                </a:solidFill>
              </a:rPr>
              <a:t>Page 2 of 5</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16</a:t>
            </a:fld>
            <a:endParaRPr lang="en-US" dirty="0"/>
          </a:p>
        </p:txBody>
      </p:sp>
      <p:graphicFrame>
        <p:nvGraphicFramePr>
          <p:cNvPr id="10" name="Content Placeholder 9">
            <a:extLst>
              <a:ext uri="{FF2B5EF4-FFF2-40B4-BE49-F238E27FC236}">
                <a16:creationId xmlns:a16="http://schemas.microsoft.com/office/drawing/2014/main" id="{7923045A-4CE6-A652-26CC-49FDC9B4617F}"/>
              </a:ext>
            </a:extLst>
          </p:cNvPr>
          <p:cNvGraphicFramePr>
            <a:graphicFrameLocks noGrp="1"/>
          </p:cNvGraphicFramePr>
          <p:nvPr>
            <p:ph idx="1"/>
            <p:extLst>
              <p:ext uri="{D42A27DB-BD31-4B8C-83A1-F6EECF244321}">
                <p14:modId xmlns:p14="http://schemas.microsoft.com/office/powerpoint/2010/main" val="2113903516"/>
              </p:ext>
            </p:extLst>
          </p:nvPr>
        </p:nvGraphicFramePr>
        <p:xfrm>
          <a:off x="920998" y="2558473"/>
          <a:ext cx="10138888" cy="4146838"/>
        </p:xfrm>
        <a:graphic>
          <a:graphicData uri="http://schemas.openxmlformats.org/drawingml/2006/table">
            <a:tbl>
              <a:tblPr>
                <a:tableStyleId>{5C22544A-7EE6-4342-B048-85BDC9FD1C3A}</a:tableStyleId>
              </a:tblPr>
              <a:tblGrid>
                <a:gridCol w="184299">
                  <a:extLst>
                    <a:ext uri="{9D8B030D-6E8A-4147-A177-3AD203B41FA5}">
                      <a16:colId xmlns:a16="http://schemas.microsoft.com/office/drawing/2014/main" val="3949736577"/>
                    </a:ext>
                  </a:extLst>
                </a:gridCol>
                <a:gridCol w="2245683">
                  <a:extLst>
                    <a:ext uri="{9D8B030D-6E8A-4147-A177-3AD203B41FA5}">
                      <a16:colId xmlns:a16="http://schemas.microsoft.com/office/drawing/2014/main" val="861086848"/>
                    </a:ext>
                  </a:extLst>
                </a:gridCol>
                <a:gridCol w="670340">
                  <a:extLst>
                    <a:ext uri="{9D8B030D-6E8A-4147-A177-3AD203B41FA5}">
                      <a16:colId xmlns:a16="http://schemas.microsoft.com/office/drawing/2014/main" val="3022871109"/>
                    </a:ext>
                  </a:extLst>
                </a:gridCol>
                <a:gridCol w="897776">
                  <a:extLst>
                    <a:ext uri="{9D8B030D-6E8A-4147-A177-3AD203B41FA5}">
                      <a16:colId xmlns:a16="http://schemas.microsoft.com/office/drawing/2014/main" val="2995318125"/>
                    </a:ext>
                  </a:extLst>
                </a:gridCol>
                <a:gridCol w="1173094">
                  <a:extLst>
                    <a:ext uri="{9D8B030D-6E8A-4147-A177-3AD203B41FA5}">
                      <a16:colId xmlns:a16="http://schemas.microsoft.com/office/drawing/2014/main" val="3211241089"/>
                    </a:ext>
                  </a:extLst>
                </a:gridCol>
                <a:gridCol w="909747">
                  <a:extLst>
                    <a:ext uri="{9D8B030D-6E8A-4147-A177-3AD203B41FA5}">
                      <a16:colId xmlns:a16="http://schemas.microsoft.com/office/drawing/2014/main" val="3746137998"/>
                    </a:ext>
                  </a:extLst>
                </a:gridCol>
                <a:gridCol w="574577">
                  <a:extLst>
                    <a:ext uri="{9D8B030D-6E8A-4147-A177-3AD203B41FA5}">
                      <a16:colId xmlns:a16="http://schemas.microsoft.com/office/drawing/2014/main" val="2953277258"/>
                    </a:ext>
                  </a:extLst>
                </a:gridCol>
                <a:gridCol w="1879345">
                  <a:extLst>
                    <a:ext uri="{9D8B030D-6E8A-4147-A177-3AD203B41FA5}">
                      <a16:colId xmlns:a16="http://schemas.microsoft.com/office/drawing/2014/main" val="4145753384"/>
                    </a:ext>
                  </a:extLst>
                </a:gridCol>
                <a:gridCol w="730191">
                  <a:extLst>
                    <a:ext uri="{9D8B030D-6E8A-4147-A177-3AD203B41FA5}">
                      <a16:colId xmlns:a16="http://schemas.microsoft.com/office/drawing/2014/main" val="1618759744"/>
                    </a:ext>
                  </a:extLst>
                </a:gridCol>
                <a:gridCol w="873836">
                  <a:extLst>
                    <a:ext uri="{9D8B030D-6E8A-4147-A177-3AD203B41FA5}">
                      <a16:colId xmlns:a16="http://schemas.microsoft.com/office/drawing/2014/main" val="2886111198"/>
                    </a:ext>
                  </a:extLst>
                </a:gridCol>
              </a:tblGrid>
              <a:tr h="572824">
                <a:tc>
                  <a:txBody>
                    <a:bodyPr/>
                    <a:lstStyle/>
                    <a:p>
                      <a:pPr algn="ctr" fontAlgn="b"/>
                      <a:endParaRPr lang="en-US" sz="1400" b="0" i="0" u="none" strike="noStrike" baseline="0">
                        <a:solidFill>
                          <a:srgbClr val="000000"/>
                        </a:solidFill>
                        <a:effectLst/>
                        <a:latin typeface="Calibri" panose="020F0502020204030204" pitchFamily="34" charset="0"/>
                      </a:endParaRPr>
                    </a:p>
                  </a:txBody>
                  <a:tcPr marL="6206" marR="6206" marT="6206" marB="0" anchor="b"/>
                </a:tc>
                <a:tc>
                  <a:txBody>
                    <a:bodyPr/>
                    <a:lstStyle/>
                    <a:p>
                      <a:pPr algn="ctr" fontAlgn="ctr"/>
                      <a:r>
                        <a:rPr lang="en-US" sz="1400" u="none" strike="noStrike" baseline="0">
                          <a:effectLst/>
                        </a:rPr>
                        <a:t>Bioenno Power 120 Watt Foldable Solar Panel</a:t>
                      </a:r>
                      <a:endParaRPr lang="en-US" sz="1400" b="0" i="0" u="none" strike="noStrike" baseline="0">
                        <a:solidFill>
                          <a:srgbClr val="0F1111"/>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1</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Amazon</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BSP-120</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$236.94</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206" marR="6206" marT="6206" marB="0" anchor="ctr"/>
                </a:tc>
                <a:tc>
                  <a:txBody>
                    <a:bodyPr/>
                    <a:lstStyle/>
                    <a:p>
                      <a:pPr algn="ctr" fontAlgn="ctr"/>
                      <a:r>
                        <a:rPr lang="en-US" sz="1400" u="none" strike="noStrike" baseline="0">
                          <a:effectLst/>
                        </a:rPr>
                        <a:t>Bioenno Power 120 Watt Foldable Solar Panel</a:t>
                      </a:r>
                      <a:endParaRPr lang="en-US" sz="1400" b="0" i="0" u="none" strike="noStrike" baseline="0">
                        <a:solidFill>
                          <a:srgbClr val="0F1111"/>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$236.94</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000" u="none" strike="noStrike">
                          <a:effectLst/>
                        </a:rPr>
                        <a:t> </a:t>
                      </a:r>
                      <a:endParaRPr lang="en-US" sz="1000" b="0" i="0" u="none" strike="noStrike">
                        <a:solidFill>
                          <a:srgbClr val="000000"/>
                        </a:solidFill>
                        <a:effectLst/>
                        <a:latin typeface="Times New Roman" panose="02020603050405020304" pitchFamily="18" charset="0"/>
                      </a:endParaRPr>
                    </a:p>
                  </a:txBody>
                  <a:tcPr marL="6206" marR="6206" marT="6206" marB="0" anchor="ctr"/>
                </a:tc>
                <a:extLst>
                  <a:ext uri="{0D108BD9-81ED-4DB2-BD59-A6C34878D82A}">
                    <a16:rowId xmlns:a16="http://schemas.microsoft.com/office/drawing/2014/main" val="635150226"/>
                  </a:ext>
                </a:extLst>
              </a:tr>
              <a:tr h="513564">
                <a:tc>
                  <a:txBody>
                    <a:bodyPr/>
                    <a:lstStyle/>
                    <a:p>
                      <a:pPr algn="ctr" fontAlgn="b"/>
                      <a:endParaRPr lang="en-US" sz="1400" b="0" i="0" u="none" strike="noStrike" baseline="0">
                        <a:solidFill>
                          <a:srgbClr val="000000"/>
                        </a:solidFill>
                        <a:effectLst/>
                        <a:latin typeface="Calibri" panose="020F0502020204030204" pitchFamily="34" charset="0"/>
                      </a:endParaRPr>
                    </a:p>
                  </a:txBody>
                  <a:tcPr marL="6206" marR="6206" marT="6206" marB="0" anchor="b"/>
                </a:tc>
                <a:tc>
                  <a:txBody>
                    <a:bodyPr/>
                    <a:lstStyle/>
                    <a:p>
                      <a:pPr algn="ctr" fontAlgn="ctr"/>
                      <a:r>
                        <a:rPr lang="en-US" sz="1400" u="none" strike="noStrike" baseline="0">
                          <a:effectLst/>
                        </a:rPr>
                        <a:t>Powerwerx PanelPole1, Panel Mount Housing</a:t>
                      </a:r>
                      <a:endParaRPr lang="en-US" sz="1400" b="0" i="0" u="none" strike="noStrike" baseline="0">
                        <a:solidFill>
                          <a:srgbClr val="0F1111"/>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1</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Amazon</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$25.49</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206" marR="6206" marT="6206" marB="0" anchor="ctr"/>
                </a:tc>
                <a:tc>
                  <a:txBody>
                    <a:bodyPr/>
                    <a:lstStyle/>
                    <a:p>
                      <a:pPr algn="ctr" fontAlgn="ctr"/>
                      <a:r>
                        <a:rPr lang="en-US" sz="1400" u="none" strike="noStrike" baseline="0">
                          <a:effectLst/>
                        </a:rPr>
                        <a:t>Optional</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 </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000" u="none" strike="noStrike">
                          <a:effectLst/>
                        </a:rPr>
                        <a:t> </a:t>
                      </a:r>
                      <a:endParaRPr lang="en-US" sz="1000" b="0" i="0" u="none" strike="noStrike">
                        <a:solidFill>
                          <a:srgbClr val="000000"/>
                        </a:solidFill>
                        <a:effectLst/>
                        <a:latin typeface="Times New Roman" panose="02020603050405020304" pitchFamily="18" charset="0"/>
                      </a:endParaRPr>
                    </a:p>
                  </a:txBody>
                  <a:tcPr marL="6206" marR="6206" marT="6206" marB="0" anchor="ctr"/>
                </a:tc>
                <a:extLst>
                  <a:ext uri="{0D108BD9-81ED-4DB2-BD59-A6C34878D82A}">
                    <a16:rowId xmlns:a16="http://schemas.microsoft.com/office/drawing/2014/main" val="4022319555"/>
                  </a:ext>
                </a:extLst>
              </a:tr>
              <a:tr h="737416">
                <a:tc>
                  <a:txBody>
                    <a:bodyPr/>
                    <a:lstStyle/>
                    <a:p>
                      <a:pPr algn="ctr" fontAlgn="b"/>
                      <a:endParaRPr lang="en-US" sz="1400" b="0" i="0" u="none" strike="noStrike" baseline="0">
                        <a:solidFill>
                          <a:srgbClr val="000000"/>
                        </a:solidFill>
                        <a:effectLst/>
                        <a:latin typeface="Calibri" panose="020F0502020204030204" pitchFamily="34" charset="0"/>
                      </a:endParaRPr>
                    </a:p>
                  </a:txBody>
                  <a:tcPr marL="6206" marR="6206" marT="6206" marB="0" anchor="b"/>
                </a:tc>
                <a:tc>
                  <a:txBody>
                    <a:bodyPr/>
                    <a:lstStyle/>
                    <a:p>
                      <a:pPr algn="ctr" fontAlgn="ctr"/>
                      <a:r>
                        <a:rPr lang="en-US" sz="1400" u="none" strike="noStrike" baseline="0">
                          <a:effectLst/>
                        </a:rPr>
                        <a:t>Powerwerx SB50-PP45 SB50 Gray to PP45 Adapter Cable</a:t>
                      </a:r>
                      <a:endParaRPr lang="en-US" sz="1400" b="0" i="0" u="none" strike="noStrike" baseline="0">
                        <a:solidFill>
                          <a:srgbClr val="0F1111"/>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1</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Amazon</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SB50-PP45</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$19.49</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206" marR="6206" marT="6206" marB="0" anchor="ctr"/>
                </a:tc>
                <a:tc>
                  <a:txBody>
                    <a:bodyPr/>
                    <a:lstStyle/>
                    <a:p>
                      <a:pPr algn="ctr" fontAlgn="ctr"/>
                      <a:r>
                        <a:rPr lang="en-US" sz="1400" u="none" strike="noStrike" baseline="0">
                          <a:effectLst/>
                        </a:rPr>
                        <a:t>Optional</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 </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000" u="none" strike="noStrike">
                          <a:effectLst/>
                        </a:rPr>
                        <a:t> </a:t>
                      </a:r>
                      <a:endParaRPr lang="en-US" sz="1000" b="0" i="0" u="none" strike="noStrike">
                        <a:solidFill>
                          <a:srgbClr val="000000"/>
                        </a:solidFill>
                        <a:effectLst/>
                        <a:latin typeface="Times New Roman" panose="02020603050405020304" pitchFamily="18" charset="0"/>
                      </a:endParaRPr>
                    </a:p>
                  </a:txBody>
                  <a:tcPr marL="6206" marR="6206" marT="6206" marB="0" anchor="ctr"/>
                </a:tc>
                <a:extLst>
                  <a:ext uri="{0D108BD9-81ED-4DB2-BD59-A6C34878D82A}">
                    <a16:rowId xmlns:a16="http://schemas.microsoft.com/office/drawing/2014/main" val="2098637762"/>
                  </a:ext>
                </a:extLst>
              </a:tr>
              <a:tr h="1222441">
                <a:tc>
                  <a:txBody>
                    <a:bodyPr/>
                    <a:lstStyle/>
                    <a:p>
                      <a:pPr algn="ctr" fontAlgn="b"/>
                      <a:endParaRPr lang="en-US" sz="1400" b="0" i="0" u="none" strike="noStrike" baseline="0">
                        <a:solidFill>
                          <a:srgbClr val="000000"/>
                        </a:solidFill>
                        <a:effectLst/>
                        <a:latin typeface="Calibri" panose="020F0502020204030204" pitchFamily="34" charset="0"/>
                      </a:endParaRPr>
                    </a:p>
                  </a:txBody>
                  <a:tcPr marL="6206" marR="6206" marT="6206" marB="0" anchor="b"/>
                </a:tc>
                <a:tc>
                  <a:txBody>
                    <a:bodyPr/>
                    <a:lstStyle/>
                    <a:p>
                      <a:pPr algn="ctr" fontAlgn="ctr"/>
                      <a:r>
                        <a:rPr lang="en-US" sz="1400" u="none" strike="noStrike" baseline="0">
                          <a:effectLst/>
                        </a:rPr>
                        <a:t>YCIND 3/8" Ring Eyelet Terminal Battery Boost Cable Heavy-Duty 30A Fuse 12V/24V 12AWG Cord 3Ft</a:t>
                      </a:r>
                      <a:endParaRPr lang="en-US" sz="1400" b="0" i="0" u="none" strike="noStrike" baseline="0">
                        <a:solidFill>
                          <a:srgbClr val="0F1111"/>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1</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Amazon</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$11.99</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206" marR="6206" marT="6206" marB="0" anchor="ctr"/>
                </a:tc>
                <a:tc>
                  <a:txBody>
                    <a:bodyPr/>
                    <a:lstStyle/>
                    <a:p>
                      <a:pPr algn="ctr" fontAlgn="ctr"/>
                      <a:r>
                        <a:rPr lang="en-US" sz="1400" u="none" strike="noStrike" baseline="0">
                          <a:effectLst/>
                        </a:rPr>
                        <a:t>Optional</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 </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000" u="none" strike="noStrike">
                          <a:effectLst/>
                        </a:rPr>
                        <a:t> </a:t>
                      </a:r>
                      <a:endParaRPr lang="en-US" sz="1000" b="0" i="0" u="none" strike="noStrike">
                        <a:solidFill>
                          <a:srgbClr val="000000"/>
                        </a:solidFill>
                        <a:effectLst/>
                        <a:latin typeface="Times New Roman" panose="02020603050405020304" pitchFamily="18" charset="0"/>
                      </a:endParaRPr>
                    </a:p>
                  </a:txBody>
                  <a:tcPr marL="6206" marR="6206" marT="6206" marB="0" anchor="ctr"/>
                </a:tc>
                <a:extLst>
                  <a:ext uri="{0D108BD9-81ED-4DB2-BD59-A6C34878D82A}">
                    <a16:rowId xmlns:a16="http://schemas.microsoft.com/office/drawing/2014/main" val="532329293"/>
                  </a:ext>
                </a:extLst>
              </a:tr>
              <a:tr h="1027131">
                <a:tc>
                  <a:txBody>
                    <a:bodyPr/>
                    <a:lstStyle/>
                    <a:p>
                      <a:pPr algn="ctr" fontAlgn="b"/>
                      <a:endParaRPr lang="en-US" sz="1400" b="0" i="0" u="none" strike="noStrike" baseline="0">
                        <a:solidFill>
                          <a:srgbClr val="000000"/>
                        </a:solidFill>
                        <a:effectLst/>
                        <a:latin typeface="Calibri" panose="020F0502020204030204" pitchFamily="34" charset="0"/>
                      </a:endParaRPr>
                    </a:p>
                  </a:txBody>
                  <a:tcPr marL="6206" marR="6206" marT="6206" marB="0" anchor="b"/>
                </a:tc>
                <a:tc>
                  <a:txBody>
                    <a:bodyPr/>
                    <a:lstStyle/>
                    <a:p>
                      <a:pPr algn="ctr" fontAlgn="ctr"/>
                      <a:r>
                        <a:rPr lang="en-US" sz="1400" u="none" strike="noStrike" baseline="0">
                          <a:effectLst/>
                        </a:rPr>
                        <a:t>Anderson Power Products SB50 Connector Kit, 50 Amps, 36V Gray Housing, w/ 6 AWG, 6319 (Pair)</a:t>
                      </a:r>
                      <a:endParaRPr lang="en-US" sz="1400" b="0" i="0" u="none" strike="noStrike" baseline="0">
                        <a:solidFill>
                          <a:srgbClr val="0F1111"/>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1</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Amazon</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SB-50</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a:effectLst/>
                        </a:rPr>
                        <a:t>$9.99</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endParaRPr lang="en-US" sz="1400" b="0" i="0" u="none" strike="noStrike" baseline="0">
                        <a:solidFill>
                          <a:srgbClr val="000000"/>
                        </a:solidFill>
                        <a:effectLst/>
                        <a:latin typeface="Calibri" panose="020F0502020204030204" pitchFamily="34" charset="0"/>
                      </a:endParaRPr>
                    </a:p>
                  </a:txBody>
                  <a:tcPr marL="6206" marR="6206" marT="6206" marB="0" anchor="ctr"/>
                </a:tc>
                <a:tc>
                  <a:txBody>
                    <a:bodyPr/>
                    <a:lstStyle/>
                    <a:p>
                      <a:pPr algn="ctr" fontAlgn="ctr"/>
                      <a:r>
                        <a:rPr lang="en-US" sz="1400" u="none" strike="noStrike" baseline="0">
                          <a:effectLst/>
                        </a:rPr>
                        <a:t>Optional</a:t>
                      </a:r>
                      <a:endParaRPr lang="en-US" sz="1400" b="0" i="0" u="none" strike="noStrike" baseline="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400" u="none" strike="noStrike" baseline="0" dirty="0">
                          <a:effectLst/>
                        </a:rPr>
                        <a:t> </a:t>
                      </a:r>
                      <a:endParaRPr lang="en-US" sz="1400" b="0" i="0" u="none" strike="noStrike" baseline="0" dirty="0">
                        <a:solidFill>
                          <a:srgbClr val="000000"/>
                        </a:solidFill>
                        <a:effectLst/>
                        <a:latin typeface="Times New Roman" panose="02020603050405020304" pitchFamily="18" charset="0"/>
                      </a:endParaRPr>
                    </a:p>
                  </a:txBody>
                  <a:tcPr marL="6206" marR="6206" marT="6206" marB="0" anchor="ctr"/>
                </a:tc>
                <a:tc>
                  <a:txBody>
                    <a:bodyPr/>
                    <a:lstStyle/>
                    <a:p>
                      <a:pPr algn="ctr" fontAlgn="ctr"/>
                      <a:r>
                        <a:rPr lang="en-US" sz="1000" u="none" strike="noStrike" dirty="0">
                          <a:effectLst/>
                        </a:rPr>
                        <a:t> </a:t>
                      </a:r>
                      <a:endParaRPr lang="en-US" sz="1000" b="0" i="0" u="none" strike="noStrike" dirty="0">
                        <a:solidFill>
                          <a:srgbClr val="000000"/>
                        </a:solidFill>
                        <a:effectLst/>
                        <a:latin typeface="Times New Roman" panose="02020603050405020304" pitchFamily="18" charset="0"/>
                      </a:endParaRPr>
                    </a:p>
                  </a:txBody>
                  <a:tcPr marL="6206" marR="6206" marT="6206" marB="0" anchor="ctr"/>
                </a:tc>
                <a:extLst>
                  <a:ext uri="{0D108BD9-81ED-4DB2-BD59-A6C34878D82A}">
                    <a16:rowId xmlns:a16="http://schemas.microsoft.com/office/drawing/2014/main" val="2131326813"/>
                  </a:ext>
                </a:extLst>
              </a:tr>
            </a:tbl>
          </a:graphicData>
        </a:graphic>
      </p:graphicFrame>
    </p:spTree>
    <p:extLst>
      <p:ext uri="{BB962C8B-B14F-4D97-AF65-F5344CB8AC3E}">
        <p14:creationId xmlns:p14="http://schemas.microsoft.com/office/powerpoint/2010/main" val="24191721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FF00"/>
                </a:solidFill>
              </a:rPr>
              <a:t>Parts List</a:t>
            </a:r>
            <a:br>
              <a:rPr lang="en-US" dirty="0">
                <a:solidFill>
                  <a:srgbClr val="FFFF00"/>
                </a:solidFill>
              </a:rPr>
            </a:br>
            <a:r>
              <a:rPr lang="en-US" dirty="0">
                <a:solidFill>
                  <a:srgbClr val="FFFF00"/>
                </a:solidFill>
              </a:rPr>
              <a:t>Page 3 of 5</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17</a:t>
            </a:fld>
            <a:endParaRPr lang="en-US" dirty="0"/>
          </a:p>
        </p:txBody>
      </p:sp>
      <p:graphicFrame>
        <p:nvGraphicFramePr>
          <p:cNvPr id="10" name="Content Placeholder 9">
            <a:extLst>
              <a:ext uri="{FF2B5EF4-FFF2-40B4-BE49-F238E27FC236}">
                <a16:creationId xmlns:a16="http://schemas.microsoft.com/office/drawing/2014/main" id="{C5D5F261-41A0-10D2-B106-E0867D94B56D}"/>
              </a:ext>
            </a:extLst>
          </p:cNvPr>
          <p:cNvGraphicFramePr>
            <a:graphicFrameLocks noGrp="1"/>
          </p:cNvGraphicFramePr>
          <p:nvPr>
            <p:ph idx="1"/>
            <p:extLst>
              <p:ext uri="{D42A27DB-BD31-4B8C-83A1-F6EECF244321}">
                <p14:modId xmlns:p14="http://schemas.microsoft.com/office/powerpoint/2010/main" val="1817172667"/>
              </p:ext>
            </p:extLst>
          </p:nvPr>
        </p:nvGraphicFramePr>
        <p:xfrm>
          <a:off x="1235966" y="2408245"/>
          <a:ext cx="9417520" cy="4386617"/>
        </p:xfrm>
        <a:graphic>
          <a:graphicData uri="http://schemas.openxmlformats.org/drawingml/2006/table">
            <a:tbl>
              <a:tblPr>
                <a:tableStyleId>{5C22544A-7EE6-4342-B048-85BDC9FD1C3A}</a:tableStyleId>
              </a:tblPr>
              <a:tblGrid>
                <a:gridCol w="633998">
                  <a:extLst>
                    <a:ext uri="{9D8B030D-6E8A-4147-A177-3AD203B41FA5}">
                      <a16:colId xmlns:a16="http://schemas.microsoft.com/office/drawing/2014/main" val="2940451708"/>
                    </a:ext>
                  </a:extLst>
                </a:gridCol>
                <a:gridCol w="3181007">
                  <a:extLst>
                    <a:ext uri="{9D8B030D-6E8A-4147-A177-3AD203B41FA5}">
                      <a16:colId xmlns:a16="http://schemas.microsoft.com/office/drawing/2014/main" val="4124071975"/>
                    </a:ext>
                  </a:extLst>
                </a:gridCol>
                <a:gridCol w="537029">
                  <a:extLst>
                    <a:ext uri="{9D8B030D-6E8A-4147-A177-3AD203B41FA5}">
                      <a16:colId xmlns:a16="http://schemas.microsoft.com/office/drawing/2014/main" val="942650939"/>
                    </a:ext>
                  </a:extLst>
                </a:gridCol>
                <a:gridCol w="1191135">
                  <a:extLst>
                    <a:ext uri="{9D8B030D-6E8A-4147-A177-3AD203B41FA5}">
                      <a16:colId xmlns:a16="http://schemas.microsoft.com/office/drawing/2014/main" val="1576686638"/>
                    </a:ext>
                  </a:extLst>
                </a:gridCol>
                <a:gridCol w="162817">
                  <a:extLst>
                    <a:ext uri="{9D8B030D-6E8A-4147-A177-3AD203B41FA5}">
                      <a16:colId xmlns:a16="http://schemas.microsoft.com/office/drawing/2014/main" val="992595673"/>
                    </a:ext>
                  </a:extLst>
                </a:gridCol>
                <a:gridCol w="1003831">
                  <a:extLst>
                    <a:ext uri="{9D8B030D-6E8A-4147-A177-3AD203B41FA5}">
                      <a16:colId xmlns:a16="http://schemas.microsoft.com/office/drawing/2014/main" val="92113786"/>
                    </a:ext>
                  </a:extLst>
                </a:gridCol>
                <a:gridCol w="633998">
                  <a:extLst>
                    <a:ext uri="{9D8B030D-6E8A-4147-A177-3AD203B41FA5}">
                      <a16:colId xmlns:a16="http://schemas.microsoft.com/office/drawing/2014/main" val="2564720851"/>
                    </a:ext>
                  </a:extLst>
                </a:gridCol>
                <a:gridCol w="2073705">
                  <a:extLst>
                    <a:ext uri="{9D8B030D-6E8A-4147-A177-3AD203B41FA5}">
                      <a16:colId xmlns:a16="http://schemas.microsoft.com/office/drawing/2014/main" val="3791392446"/>
                    </a:ext>
                  </a:extLst>
                </a:gridCol>
              </a:tblGrid>
              <a:tr h="545385">
                <a:tc>
                  <a:txBody>
                    <a:bodyPr/>
                    <a:lstStyle/>
                    <a:p>
                      <a:pPr algn="ctr" fontAlgn="b"/>
                      <a:endParaRPr lang="en-US" sz="1400" b="0" i="0" u="none" strike="noStrike">
                        <a:solidFill>
                          <a:srgbClr val="000000"/>
                        </a:solidFill>
                        <a:effectLst/>
                        <a:latin typeface="Calibri" panose="020F0502020204030204" pitchFamily="34" charset="0"/>
                      </a:endParaRPr>
                    </a:p>
                  </a:txBody>
                  <a:tcPr marL="6004" marR="6004" marT="6004" marB="0" anchor="b"/>
                </a:tc>
                <a:tc>
                  <a:txBody>
                    <a:bodyPr/>
                    <a:lstStyle/>
                    <a:p>
                      <a:pPr algn="ctr" fontAlgn="ctr"/>
                      <a:r>
                        <a:rPr lang="en-US" sz="1400" u="none" strike="noStrike">
                          <a:effectLst/>
                        </a:rPr>
                        <a:t>GAMA Electronics 30 Amp Toggle Switch DPDT 3 Position On-Off-On</a:t>
                      </a:r>
                      <a:endParaRPr lang="en-US" sz="1400" b="0" i="0" u="none" strike="noStrike">
                        <a:solidFill>
                          <a:srgbClr val="0F1111"/>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1</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Amazon</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$17.95</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6004" marR="6004" marT="6004" marB="0" anchor="ctr"/>
                </a:tc>
                <a:tc>
                  <a:txBody>
                    <a:bodyPr/>
                    <a:lstStyle/>
                    <a:p>
                      <a:pPr algn="ctr" fontAlgn="ctr"/>
                      <a:r>
                        <a:rPr lang="en-US" sz="1400" u="none" strike="noStrike">
                          <a:effectLst/>
                        </a:rPr>
                        <a:t>Optional</a:t>
                      </a:r>
                      <a:endParaRPr lang="en-US" sz="1400" b="0" i="0" u="none" strike="noStrike">
                        <a:solidFill>
                          <a:srgbClr val="000000"/>
                        </a:solidFill>
                        <a:effectLst/>
                        <a:latin typeface="Times New Roman" panose="02020603050405020304" pitchFamily="18" charset="0"/>
                      </a:endParaRPr>
                    </a:p>
                  </a:txBody>
                  <a:tcPr marL="6004" marR="6004" marT="6004" marB="0" anchor="ctr"/>
                </a:tc>
                <a:extLst>
                  <a:ext uri="{0D108BD9-81ED-4DB2-BD59-A6C34878D82A}">
                    <a16:rowId xmlns:a16="http://schemas.microsoft.com/office/drawing/2014/main" val="3685215998"/>
                  </a:ext>
                </a:extLst>
              </a:tr>
              <a:tr h="908975">
                <a:tc>
                  <a:txBody>
                    <a:bodyPr/>
                    <a:lstStyle/>
                    <a:p>
                      <a:pPr algn="ctr" fontAlgn="b"/>
                      <a:endParaRPr lang="en-US" sz="1400" b="0" i="0" u="none" strike="noStrike">
                        <a:solidFill>
                          <a:srgbClr val="000000"/>
                        </a:solidFill>
                        <a:effectLst/>
                        <a:latin typeface="Calibri" panose="020F0502020204030204" pitchFamily="34" charset="0"/>
                      </a:endParaRPr>
                    </a:p>
                  </a:txBody>
                  <a:tcPr marL="6004" marR="6004" marT="6004" marB="0" anchor="b"/>
                </a:tc>
                <a:tc>
                  <a:txBody>
                    <a:bodyPr/>
                    <a:lstStyle/>
                    <a:p>
                      <a:pPr algn="ctr" fontAlgn="ctr"/>
                      <a:r>
                        <a:rPr lang="en-US" sz="1400" u="none" strike="noStrike">
                          <a:effectLst/>
                        </a:rPr>
                        <a:t>Xaugiry 1ft 10AWG Solar Weatherproof SAE Power Socket Sidewall Port + 1.3ft SAE Connector Extension Cable</a:t>
                      </a:r>
                      <a:endParaRPr lang="en-US" sz="1400" b="0" i="0" u="none" strike="noStrike">
                        <a:solidFill>
                          <a:srgbClr val="0F1111"/>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1</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Amazon</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$14.99</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6004" marR="6004" marT="6004" marB="0" anchor="ctr"/>
                </a:tc>
                <a:tc>
                  <a:txBody>
                    <a:bodyPr/>
                    <a:lstStyle/>
                    <a:p>
                      <a:pPr algn="ctr" fontAlgn="ctr"/>
                      <a:r>
                        <a:rPr lang="en-US" sz="1400" u="none" strike="noStrike">
                          <a:effectLst/>
                        </a:rPr>
                        <a:t>Optional</a:t>
                      </a:r>
                      <a:endParaRPr lang="en-US" sz="1400" b="0" i="0" u="none" strike="noStrike">
                        <a:solidFill>
                          <a:srgbClr val="000000"/>
                        </a:solidFill>
                        <a:effectLst/>
                        <a:latin typeface="Times New Roman" panose="02020603050405020304" pitchFamily="18" charset="0"/>
                      </a:endParaRPr>
                    </a:p>
                  </a:txBody>
                  <a:tcPr marL="6004" marR="6004" marT="6004" marB="0" anchor="ctr"/>
                </a:tc>
                <a:extLst>
                  <a:ext uri="{0D108BD9-81ED-4DB2-BD59-A6C34878D82A}">
                    <a16:rowId xmlns:a16="http://schemas.microsoft.com/office/drawing/2014/main" val="3160881979"/>
                  </a:ext>
                </a:extLst>
              </a:tr>
              <a:tr h="965386">
                <a:tc>
                  <a:txBody>
                    <a:bodyPr/>
                    <a:lstStyle/>
                    <a:p>
                      <a:pPr algn="ctr" fontAlgn="b"/>
                      <a:endParaRPr lang="en-US" sz="1400" b="0" i="0" u="none" strike="noStrike">
                        <a:solidFill>
                          <a:srgbClr val="000000"/>
                        </a:solidFill>
                        <a:effectLst/>
                        <a:latin typeface="Calibri" panose="020F0502020204030204" pitchFamily="34" charset="0"/>
                      </a:endParaRPr>
                    </a:p>
                  </a:txBody>
                  <a:tcPr marL="6004" marR="6004" marT="6004" marB="0" anchor="b"/>
                </a:tc>
                <a:tc>
                  <a:txBody>
                    <a:bodyPr/>
                    <a:lstStyle/>
                    <a:p>
                      <a:pPr algn="ctr" fontAlgn="ctr"/>
                      <a:r>
                        <a:rPr lang="en-US" sz="1400" u="none" strike="noStrike">
                          <a:effectLst/>
                        </a:rPr>
                        <a:t>DAMAVO YM1218 Female USB C &amp; USB A Dual Port Car Charger Socket Power Outlet Type C USB Car Charger Socket Waterproof with Cap</a:t>
                      </a:r>
                      <a:endParaRPr lang="en-US" sz="1400" b="0" i="0" u="none" strike="noStrike">
                        <a:solidFill>
                          <a:srgbClr val="0F1111"/>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1</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Amazon</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$13.99</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6004" marR="6004" marT="6004" marB="0" anchor="ctr"/>
                </a:tc>
                <a:tc>
                  <a:txBody>
                    <a:bodyPr/>
                    <a:lstStyle/>
                    <a:p>
                      <a:pPr algn="ctr" fontAlgn="ctr"/>
                      <a:r>
                        <a:rPr lang="en-US" sz="1400" u="none" strike="noStrike">
                          <a:effectLst/>
                        </a:rPr>
                        <a:t>Optional</a:t>
                      </a:r>
                      <a:endParaRPr lang="en-US" sz="1400" b="0" i="0" u="none" strike="noStrike">
                        <a:solidFill>
                          <a:srgbClr val="000000"/>
                        </a:solidFill>
                        <a:effectLst/>
                        <a:latin typeface="Times New Roman" panose="02020603050405020304" pitchFamily="18" charset="0"/>
                      </a:endParaRPr>
                    </a:p>
                  </a:txBody>
                  <a:tcPr marL="6004" marR="6004" marT="6004" marB="0" anchor="ctr"/>
                </a:tc>
                <a:extLst>
                  <a:ext uri="{0D108BD9-81ED-4DB2-BD59-A6C34878D82A}">
                    <a16:rowId xmlns:a16="http://schemas.microsoft.com/office/drawing/2014/main" val="2643027071"/>
                  </a:ext>
                </a:extLst>
              </a:tr>
              <a:tr h="727180">
                <a:tc>
                  <a:txBody>
                    <a:bodyPr/>
                    <a:lstStyle/>
                    <a:p>
                      <a:pPr algn="ctr" fontAlgn="b"/>
                      <a:endParaRPr lang="en-US" sz="1400" b="0" i="0" u="none" strike="noStrike">
                        <a:solidFill>
                          <a:srgbClr val="000000"/>
                        </a:solidFill>
                        <a:effectLst/>
                        <a:latin typeface="Calibri" panose="020F0502020204030204" pitchFamily="34" charset="0"/>
                      </a:endParaRPr>
                    </a:p>
                  </a:txBody>
                  <a:tcPr marL="6004" marR="6004" marT="6004" marB="0" anchor="b"/>
                </a:tc>
                <a:tc>
                  <a:txBody>
                    <a:bodyPr/>
                    <a:lstStyle/>
                    <a:p>
                      <a:pPr algn="ctr" fontAlgn="ctr"/>
                      <a:r>
                        <a:rPr lang="en-US" sz="1400" u="none" strike="noStrike">
                          <a:effectLst/>
                        </a:rPr>
                        <a:t>10pcs FR PVC Cover Flame Retardant Sleeve for ANDERSON Powerpole Connector Housing</a:t>
                      </a:r>
                      <a:endParaRPr lang="en-US" sz="1400" b="0" i="0" u="none" strike="noStrike">
                        <a:solidFill>
                          <a:srgbClr val="0F1111"/>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1</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Amazon</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$8.99</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6004" marR="6004" marT="6004" marB="0" anchor="ctr"/>
                </a:tc>
                <a:tc>
                  <a:txBody>
                    <a:bodyPr/>
                    <a:lstStyle/>
                    <a:p>
                      <a:pPr algn="ctr" fontAlgn="ctr"/>
                      <a:r>
                        <a:rPr lang="en-US" sz="1400" u="none" strike="noStrike">
                          <a:effectLst/>
                        </a:rPr>
                        <a:t>Optional</a:t>
                      </a:r>
                      <a:endParaRPr lang="en-US" sz="1400" b="0" i="0" u="none" strike="noStrike">
                        <a:solidFill>
                          <a:srgbClr val="000000"/>
                        </a:solidFill>
                        <a:effectLst/>
                        <a:latin typeface="Times New Roman" panose="02020603050405020304" pitchFamily="18" charset="0"/>
                      </a:endParaRPr>
                    </a:p>
                  </a:txBody>
                  <a:tcPr marL="6004" marR="6004" marT="6004" marB="0" anchor="ctr"/>
                </a:tc>
                <a:extLst>
                  <a:ext uri="{0D108BD9-81ED-4DB2-BD59-A6C34878D82A}">
                    <a16:rowId xmlns:a16="http://schemas.microsoft.com/office/drawing/2014/main" val="268990890"/>
                  </a:ext>
                </a:extLst>
              </a:tr>
              <a:tr h="645921">
                <a:tc>
                  <a:txBody>
                    <a:bodyPr/>
                    <a:lstStyle/>
                    <a:p>
                      <a:pPr algn="ctr" fontAlgn="b"/>
                      <a:endParaRPr lang="en-US" sz="1400" b="0" i="0" u="none" strike="noStrike">
                        <a:solidFill>
                          <a:srgbClr val="000000"/>
                        </a:solidFill>
                        <a:effectLst/>
                        <a:latin typeface="Calibri" panose="020F0502020204030204" pitchFamily="34" charset="0"/>
                      </a:endParaRPr>
                    </a:p>
                  </a:txBody>
                  <a:tcPr marL="6004" marR="6004" marT="6004" marB="0" anchor="b"/>
                </a:tc>
                <a:tc>
                  <a:txBody>
                    <a:bodyPr/>
                    <a:lstStyle/>
                    <a:p>
                      <a:pPr algn="ctr" fontAlgn="ctr"/>
                      <a:r>
                        <a:rPr lang="en-US" sz="1400" u="none" strike="noStrike">
                          <a:effectLst/>
                        </a:rPr>
                        <a:t>GS Power 100% Copper 10 AWG OFC Wire. 25 FT Red &amp; 25 FT Black Bonded Cable</a:t>
                      </a:r>
                      <a:endParaRPr lang="en-US" sz="1400" b="0" i="0" u="none" strike="noStrike">
                        <a:solidFill>
                          <a:srgbClr val="0F1111"/>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1</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Amazon</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$39.99</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6004" marR="6004" marT="6004" marB="0" anchor="ctr"/>
                </a:tc>
                <a:tc>
                  <a:txBody>
                    <a:bodyPr/>
                    <a:lstStyle/>
                    <a:p>
                      <a:pPr algn="ctr" fontAlgn="ctr"/>
                      <a:r>
                        <a:rPr lang="en-US" sz="1400" u="none" strike="noStrike">
                          <a:effectLst/>
                        </a:rPr>
                        <a:t>Optional</a:t>
                      </a:r>
                      <a:endParaRPr lang="en-US" sz="1400" b="0" i="0" u="none" strike="noStrike">
                        <a:solidFill>
                          <a:srgbClr val="000000"/>
                        </a:solidFill>
                        <a:effectLst/>
                        <a:latin typeface="Times New Roman" panose="02020603050405020304" pitchFamily="18" charset="0"/>
                      </a:endParaRPr>
                    </a:p>
                  </a:txBody>
                  <a:tcPr marL="6004" marR="6004" marT="6004" marB="0" anchor="ctr"/>
                </a:tc>
                <a:extLst>
                  <a:ext uri="{0D108BD9-81ED-4DB2-BD59-A6C34878D82A}">
                    <a16:rowId xmlns:a16="http://schemas.microsoft.com/office/drawing/2014/main" val="3037819439"/>
                  </a:ext>
                </a:extLst>
              </a:tr>
              <a:tr h="486189">
                <a:tc>
                  <a:txBody>
                    <a:bodyPr/>
                    <a:lstStyle/>
                    <a:p>
                      <a:pPr algn="ctr" fontAlgn="b"/>
                      <a:endParaRPr lang="en-US" sz="1400" b="0" i="0" u="none" strike="noStrike">
                        <a:solidFill>
                          <a:srgbClr val="000000"/>
                        </a:solidFill>
                        <a:effectLst/>
                        <a:latin typeface="Calibri" panose="020F0502020204030204" pitchFamily="34" charset="0"/>
                      </a:endParaRPr>
                    </a:p>
                  </a:txBody>
                  <a:tcPr marL="6004" marR="6004" marT="6004" marB="0" anchor="b"/>
                </a:tc>
                <a:tc>
                  <a:txBody>
                    <a:bodyPr/>
                    <a:lstStyle/>
                    <a:p>
                      <a:pPr algn="ctr" fontAlgn="ctr"/>
                      <a:r>
                        <a:rPr lang="en-US" sz="1400" u="none" strike="noStrike">
                          <a:effectLst/>
                        </a:rPr>
                        <a:t>1 Pc, 8 X 8 Inch X 1/2 Inch Thick Plywood Squares-Thick</a:t>
                      </a:r>
                      <a:endParaRPr lang="en-US" sz="1400" b="0" i="0" u="none" strike="noStrike">
                        <a:solidFill>
                          <a:srgbClr val="0F1111"/>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1</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Amazon</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r>
                        <a:rPr lang="en-US" sz="1400" u="none" strike="noStrike">
                          <a:effectLst/>
                        </a:rPr>
                        <a:t>$13.04</a:t>
                      </a:r>
                      <a:endParaRPr lang="en-US" sz="1400" b="0" i="0" u="none" strike="noStrike">
                        <a:solidFill>
                          <a:srgbClr val="000000"/>
                        </a:solidFill>
                        <a:effectLst/>
                        <a:latin typeface="Times New Roman" panose="02020603050405020304" pitchFamily="18" charset="0"/>
                      </a:endParaRPr>
                    </a:p>
                  </a:txBody>
                  <a:tcPr marL="6004" marR="6004" marT="6004"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6004" marR="6004" marT="6004" marB="0" anchor="ctr"/>
                </a:tc>
                <a:tc>
                  <a:txBody>
                    <a:bodyPr/>
                    <a:lstStyle/>
                    <a:p>
                      <a:pPr algn="ctr" fontAlgn="ctr"/>
                      <a:r>
                        <a:rPr lang="en-US" sz="1400" u="none" strike="noStrike" dirty="0">
                          <a:effectLst/>
                        </a:rPr>
                        <a:t>Optional</a:t>
                      </a:r>
                      <a:endParaRPr lang="en-US" sz="1400" b="0" i="0" u="none" strike="noStrike" dirty="0">
                        <a:solidFill>
                          <a:srgbClr val="000000"/>
                        </a:solidFill>
                        <a:effectLst/>
                        <a:latin typeface="Times New Roman" panose="02020603050405020304" pitchFamily="18" charset="0"/>
                      </a:endParaRPr>
                    </a:p>
                  </a:txBody>
                  <a:tcPr marL="6004" marR="6004" marT="6004" marB="0" anchor="ctr"/>
                </a:tc>
                <a:extLst>
                  <a:ext uri="{0D108BD9-81ED-4DB2-BD59-A6C34878D82A}">
                    <a16:rowId xmlns:a16="http://schemas.microsoft.com/office/drawing/2014/main" val="4138349954"/>
                  </a:ext>
                </a:extLst>
              </a:tr>
            </a:tbl>
          </a:graphicData>
        </a:graphic>
      </p:graphicFrame>
    </p:spTree>
    <p:extLst>
      <p:ext uri="{BB962C8B-B14F-4D97-AF65-F5344CB8AC3E}">
        <p14:creationId xmlns:p14="http://schemas.microsoft.com/office/powerpoint/2010/main" val="24845404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8278" y="679572"/>
            <a:ext cx="8761413" cy="1093257"/>
          </a:xfrm>
        </p:spPr>
        <p:txBody>
          <a:bodyPr/>
          <a:lstStyle/>
          <a:p>
            <a:pPr algn="ctr"/>
            <a:r>
              <a:rPr lang="en-US" dirty="0">
                <a:solidFill>
                  <a:srgbClr val="FFFF00"/>
                </a:solidFill>
              </a:rPr>
              <a:t>Parts List</a:t>
            </a:r>
            <a:br>
              <a:rPr lang="en-US" dirty="0">
                <a:solidFill>
                  <a:srgbClr val="FFFF00"/>
                </a:solidFill>
              </a:rPr>
            </a:br>
            <a:r>
              <a:rPr lang="en-US" dirty="0">
                <a:solidFill>
                  <a:srgbClr val="FFFF00"/>
                </a:solidFill>
              </a:rPr>
              <a:t>Page 4 of 5</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18</a:t>
            </a:fld>
            <a:endParaRPr lang="en-US" dirty="0"/>
          </a:p>
        </p:txBody>
      </p:sp>
      <p:graphicFrame>
        <p:nvGraphicFramePr>
          <p:cNvPr id="8" name="Content Placeholder 7">
            <a:extLst>
              <a:ext uri="{FF2B5EF4-FFF2-40B4-BE49-F238E27FC236}">
                <a16:creationId xmlns:a16="http://schemas.microsoft.com/office/drawing/2014/main" id="{29F89A9A-9EE8-6692-62E4-8A1FDB46DF5F}"/>
              </a:ext>
            </a:extLst>
          </p:cNvPr>
          <p:cNvGraphicFramePr>
            <a:graphicFrameLocks noGrp="1"/>
          </p:cNvGraphicFramePr>
          <p:nvPr>
            <p:ph idx="1"/>
            <p:extLst>
              <p:ext uri="{D42A27DB-BD31-4B8C-83A1-F6EECF244321}">
                <p14:modId xmlns:p14="http://schemas.microsoft.com/office/powerpoint/2010/main" val="365719465"/>
              </p:ext>
            </p:extLst>
          </p:nvPr>
        </p:nvGraphicFramePr>
        <p:xfrm>
          <a:off x="1336231" y="1829440"/>
          <a:ext cx="9519537" cy="4986924"/>
        </p:xfrm>
        <a:graphic>
          <a:graphicData uri="http://schemas.openxmlformats.org/drawingml/2006/table">
            <a:tbl>
              <a:tblPr>
                <a:tableStyleId>{5C22544A-7EE6-4342-B048-85BDC9FD1C3A}</a:tableStyleId>
              </a:tblPr>
              <a:tblGrid>
                <a:gridCol w="221853">
                  <a:extLst>
                    <a:ext uri="{9D8B030D-6E8A-4147-A177-3AD203B41FA5}">
                      <a16:colId xmlns:a16="http://schemas.microsoft.com/office/drawing/2014/main" val="453783495"/>
                    </a:ext>
                  </a:extLst>
                </a:gridCol>
                <a:gridCol w="2999402">
                  <a:extLst>
                    <a:ext uri="{9D8B030D-6E8A-4147-A177-3AD203B41FA5}">
                      <a16:colId xmlns:a16="http://schemas.microsoft.com/office/drawing/2014/main" val="464521966"/>
                    </a:ext>
                  </a:extLst>
                </a:gridCol>
                <a:gridCol w="319314">
                  <a:extLst>
                    <a:ext uri="{9D8B030D-6E8A-4147-A177-3AD203B41FA5}">
                      <a16:colId xmlns:a16="http://schemas.microsoft.com/office/drawing/2014/main" val="2645183845"/>
                    </a:ext>
                  </a:extLst>
                </a:gridCol>
                <a:gridCol w="928914">
                  <a:extLst>
                    <a:ext uri="{9D8B030D-6E8A-4147-A177-3AD203B41FA5}">
                      <a16:colId xmlns:a16="http://schemas.microsoft.com/office/drawing/2014/main" val="3048613941"/>
                    </a:ext>
                  </a:extLst>
                </a:gridCol>
                <a:gridCol w="711200">
                  <a:extLst>
                    <a:ext uri="{9D8B030D-6E8A-4147-A177-3AD203B41FA5}">
                      <a16:colId xmlns:a16="http://schemas.microsoft.com/office/drawing/2014/main" val="1555912959"/>
                    </a:ext>
                  </a:extLst>
                </a:gridCol>
                <a:gridCol w="986972">
                  <a:extLst>
                    <a:ext uri="{9D8B030D-6E8A-4147-A177-3AD203B41FA5}">
                      <a16:colId xmlns:a16="http://schemas.microsoft.com/office/drawing/2014/main" val="3091961590"/>
                    </a:ext>
                  </a:extLst>
                </a:gridCol>
                <a:gridCol w="81297">
                  <a:extLst>
                    <a:ext uri="{9D8B030D-6E8A-4147-A177-3AD203B41FA5}">
                      <a16:colId xmlns:a16="http://schemas.microsoft.com/office/drawing/2014/main" val="2228816764"/>
                    </a:ext>
                  </a:extLst>
                </a:gridCol>
                <a:gridCol w="2357103">
                  <a:extLst>
                    <a:ext uri="{9D8B030D-6E8A-4147-A177-3AD203B41FA5}">
                      <a16:colId xmlns:a16="http://schemas.microsoft.com/office/drawing/2014/main" val="990109457"/>
                    </a:ext>
                  </a:extLst>
                </a:gridCol>
                <a:gridCol w="783771">
                  <a:extLst>
                    <a:ext uri="{9D8B030D-6E8A-4147-A177-3AD203B41FA5}">
                      <a16:colId xmlns:a16="http://schemas.microsoft.com/office/drawing/2014/main" val="3572155670"/>
                    </a:ext>
                  </a:extLst>
                </a:gridCol>
                <a:gridCol w="129711">
                  <a:extLst>
                    <a:ext uri="{9D8B030D-6E8A-4147-A177-3AD203B41FA5}">
                      <a16:colId xmlns:a16="http://schemas.microsoft.com/office/drawing/2014/main" val="2082595036"/>
                    </a:ext>
                  </a:extLst>
                </a:gridCol>
              </a:tblGrid>
              <a:tr h="882502">
                <a:tc>
                  <a:txBody>
                    <a:bodyPr/>
                    <a:lstStyle/>
                    <a:p>
                      <a:pPr algn="ctr" fontAlgn="b"/>
                      <a:endParaRPr lang="en-US" sz="1400" b="0" i="0" u="none" strike="noStrike">
                        <a:solidFill>
                          <a:srgbClr val="000000"/>
                        </a:solidFill>
                        <a:effectLst/>
                        <a:latin typeface="Calibri" panose="020F0502020204030204" pitchFamily="34" charset="0"/>
                      </a:endParaRPr>
                    </a:p>
                  </a:txBody>
                  <a:tcPr marL="5380" marR="5380" marT="5380" marB="0" anchor="b"/>
                </a:tc>
                <a:tc>
                  <a:txBody>
                    <a:bodyPr/>
                    <a:lstStyle/>
                    <a:p>
                      <a:pPr algn="ctr" fontAlgn="ctr"/>
                      <a:r>
                        <a:rPr lang="en-US" sz="1400" u="none" strike="noStrike">
                          <a:effectLst/>
                        </a:rPr>
                        <a:t>USB C to 4.5mm Laptop Charging Cable Adapter Male Type C to DC 4.5 x 3.0mm Converter Braided 6.5ft Fast 100W </a:t>
                      </a:r>
                      <a:endParaRPr lang="en-US" sz="1400" b="0" i="0" u="none" strike="noStrike">
                        <a:solidFill>
                          <a:srgbClr val="0F1111"/>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1</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Amazon</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dirty="0">
                          <a:effectLst/>
                        </a:rPr>
                        <a:t>$14.88</a:t>
                      </a:r>
                      <a:endParaRPr lang="en-US" sz="1400" b="0" i="0" u="none" strike="noStrike" dirty="0">
                        <a:solidFill>
                          <a:srgbClr val="000000"/>
                        </a:solidFill>
                        <a:effectLst/>
                        <a:latin typeface="Times New Roman" panose="02020603050405020304" pitchFamily="18" charset="0"/>
                      </a:endParaRPr>
                    </a:p>
                  </a:txBody>
                  <a:tcPr marL="5380" marR="5380" marT="5380" marB="0" anchor="ctr"/>
                </a:tc>
                <a:tc>
                  <a:txBody>
                    <a:bodyPr/>
                    <a:lstStyle/>
                    <a:p>
                      <a:pPr algn="ctr" fontAlgn="ctr"/>
                      <a:endParaRPr lang="en-US" sz="1400" b="0" i="0" u="none" strike="noStrike" dirty="0">
                        <a:solidFill>
                          <a:srgbClr val="000000"/>
                        </a:solidFill>
                        <a:effectLst/>
                        <a:latin typeface="Calibri" panose="020F0502020204030204" pitchFamily="34" charset="0"/>
                      </a:endParaRPr>
                    </a:p>
                  </a:txBody>
                  <a:tcPr marL="5380" marR="5380" marT="5380" marB="0" anchor="ctr"/>
                </a:tc>
                <a:tc>
                  <a:txBody>
                    <a:bodyPr/>
                    <a:lstStyle/>
                    <a:p>
                      <a:pPr algn="ctr" fontAlgn="ctr"/>
                      <a:r>
                        <a:rPr lang="en-US" sz="1400" u="none" strike="noStrike">
                          <a:effectLst/>
                        </a:rPr>
                        <a:t>Optional</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 </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dirty="0">
                          <a:effectLst/>
                        </a:rPr>
                        <a:t> </a:t>
                      </a:r>
                      <a:endParaRPr lang="en-US" sz="1400" b="0" i="0" u="none" strike="noStrike" dirty="0">
                        <a:solidFill>
                          <a:srgbClr val="000000"/>
                        </a:solidFill>
                        <a:effectLst/>
                        <a:latin typeface="Times New Roman" panose="02020603050405020304" pitchFamily="18" charset="0"/>
                      </a:endParaRPr>
                    </a:p>
                  </a:txBody>
                  <a:tcPr marL="5380" marR="5380" marT="5380" marB="0" anchor="ctr"/>
                </a:tc>
                <a:extLst>
                  <a:ext uri="{0D108BD9-81ED-4DB2-BD59-A6C34878D82A}">
                    <a16:rowId xmlns:a16="http://schemas.microsoft.com/office/drawing/2014/main" val="2316112666"/>
                  </a:ext>
                </a:extLst>
              </a:tr>
              <a:tr h="882502">
                <a:tc>
                  <a:txBody>
                    <a:bodyPr/>
                    <a:lstStyle/>
                    <a:p>
                      <a:pPr algn="ctr" fontAlgn="b"/>
                      <a:endParaRPr lang="en-US" sz="1400" b="0" i="0" u="none" strike="noStrike">
                        <a:solidFill>
                          <a:srgbClr val="000000"/>
                        </a:solidFill>
                        <a:effectLst/>
                        <a:latin typeface="Calibri" panose="020F0502020204030204" pitchFamily="34" charset="0"/>
                      </a:endParaRPr>
                    </a:p>
                  </a:txBody>
                  <a:tcPr marL="5380" marR="5380" marT="5380" marB="0" anchor="b"/>
                </a:tc>
                <a:tc>
                  <a:txBody>
                    <a:bodyPr/>
                    <a:lstStyle/>
                    <a:p>
                      <a:pPr algn="ctr" fontAlgn="ctr"/>
                      <a:r>
                        <a:rPr lang="en-US" sz="1400" u="none" strike="noStrike" dirty="0">
                          <a:effectLst/>
                        </a:rPr>
                        <a:t>QTEATAK 10Pack 5.5MM x 2.5MM DC Male Power Plug Solder Power Jack Adapter Connector and 10Pack DC Female 3Pin Panel</a:t>
                      </a:r>
                      <a:endParaRPr lang="en-US" sz="1400" b="0" i="0" u="none" strike="noStrike" dirty="0">
                        <a:solidFill>
                          <a:srgbClr val="0F1111"/>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1</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Amazon</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dirty="0">
                          <a:effectLst/>
                        </a:rPr>
                        <a:t>$7.99</a:t>
                      </a:r>
                      <a:endParaRPr lang="en-US" sz="1400" b="0" i="0" u="none" strike="noStrike" dirty="0">
                        <a:solidFill>
                          <a:srgbClr val="000000"/>
                        </a:solidFill>
                        <a:effectLst/>
                        <a:latin typeface="Times New Roman" panose="02020603050405020304" pitchFamily="18" charset="0"/>
                      </a:endParaRPr>
                    </a:p>
                  </a:txBody>
                  <a:tcPr marL="5380" marR="5380" marT="5380" marB="0" anchor="ctr"/>
                </a:tc>
                <a:tc>
                  <a:txBody>
                    <a:bodyPr/>
                    <a:lstStyle/>
                    <a:p>
                      <a:pPr algn="ctr" fontAlgn="ctr"/>
                      <a:endParaRPr lang="en-US" sz="1400" b="0" i="0" u="none" strike="noStrike" dirty="0">
                        <a:solidFill>
                          <a:srgbClr val="000000"/>
                        </a:solidFill>
                        <a:effectLst/>
                        <a:latin typeface="Calibri" panose="020F0502020204030204" pitchFamily="34" charset="0"/>
                      </a:endParaRPr>
                    </a:p>
                  </a:txBody>
                  <a:tcPr marL="5380" marR="5380" marT="5380" marB="0" anchor="ctr"/>
                </a:tc>
                <a:tc>
                  <a:txBody>
                    <a:bodyPr/>
                    <a:lstStyle/>
                    <a:p>
                      <a:pPr algn="ctr" fontAlgn="ctr"/>
                      <a:r>
                        <a:rPr lang="en-US" sz="1400" u="none" strike="noStrike" dirty="0">
                          <a:effectLst/>
                        </a:rPr>
                        <a:t>Optional</a:t>
                      </a:r>
                      <a:endParaRPr lang="en-US" sz="1400" b="0" i="0" u="none" strike="noStrike" dirty="0">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 </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dirty="0">
                          <a:effectLst/>
                        </a:rPr>
                        <a:t> </a:t>
                      </a:r>
                      <a:endParaRPr lang="en-US" sz="1400" b="0" i="0" u="none" strike="noStrike" dirty="0">
                        <a:solidFill>
                          <a:srgbClr val="000000"/>
                        </a:solidFill>
                        <a:effectLst/>
                        <a:latin typeface="Times New Roman" panose="02020603050405020304" pitchFamily="18" charset="0"/>
                      </a:endParaRPr>
                    </a:p>
                  </a:txBody>
                  <a:tcPr marL="5380" marR="5380" marT="5380" marB="0" anchor="ctr"/>
                </a:tc>
                <a:extLst>
                  <a:ext uri="{0D108BD9-81ED-4DB2-BD59-A6C34878D82A}">
                    <a16:rowId xmlns:a16="http://schemas.microsoft.com/office/drawing/2014/main" val="1680503077"/>
                  </a:ext>
                </a:extLst>
              </a:tr>
              <a:tr h="780675">
                <a:tc>
                  <a:txBody>
                    <a:bodyPr/>
                    <a:lstStyle/>
                    <a:p>
                      <a:pPr algn="ctr" fontAlgn="b"/>
                      <a:endParaRPr lang="en-US" sz="1400" b="0" i="0" u="none" strike="noStrike">
                        <a:solidFill>
                          <a:srgbClr val="000000"/>
                        </a:solidFill>
                        <a:effectLst/>
                        <a:latin typeface="Calibri" panose="020F0502020204030204" pitchFamily="34" charset="0"/>
                      </a:endParaRPr>
                    </a:p>
                  </a:txBody>
                  <a:tcPr marL="5380" marR="5380" marT="5380" marB="0" anchor="b"/>
                </a:tc>
                <a:tc>
                  <a:txBody>
                    <a:bodyPr/>
                    <a:lstStyle/>
                    <a:p>
                      <a:pPr algn="ctr" fontAlgn="ctr"/>
                      <a:r>
                        <a:rPr lang="en-US" sz="1400" u="none" strike="noStrike">
                          <a:effectLst/>
                        </a:rPr>
                        <a:t>Gowoops 5PCS 150W DC-DC 10-32V to 12-35V Step Up Boost Converter Module Adjustable Power Voltage</a:t>
                      </a:r>
                      <a:endParaRPr lang="en-US" sz="1400" b="0" i="0" u="none" strike="noStrike">
                        <a:solidFill>
                          <a:srgbClr val="0F1111"/>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1</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Amazon</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Laptop PWR</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dirty="0">
                          <a:effectLst/>
                        </a:rPr>
                        <a:t>$19.99</a:t>
                      </a:r>
                      <a:endParaRPr lang="en-US" sz="1400" b="0" i="0" u="none" strike="noStrike" dirty="0">
                        <a:solidFill>
                          <a:srgbClr val="000000"/>
                        </a:solidFill>
                        <a:effectLst/>
                        <a:latin typeface="Times New Roman" panose="02020603050405020304" pitchFamily="18" charset="0"/>
                      </a:endParaRPr>
                    </a:p>
                  </a:txBody>
                  <a:tcPr marL="5380" marR="5380" marT="5380" marB="0" anchor="ctr"/>
                </a:tc>
                <a:tc>
                  <a:txBody>
                    <a:bodyPr/>
                    <a:lstStyle/>
                    <a:p>
                      <a:pPr algn="ctr" fontAlgn="ctr"/>
                      <a:endParaRPr lang="en-US" sz="1400" b="0" i="0" u="none" strike="noStrike" dirty="0">
                        <a:solidFill>
                          <a:srgbClr val="000000"/>
                        </a:solidFill>
                        <a:effectLst/>
                        <a:latin typeface="Calibri" panose="020F0502020204030204" pitchFamily="34" charset="0"/>
                      </a:endParaRPr>
                    </a:p>
                  </a:txBody>
                  <a:tcPr marL="5380" marR="5380" marT="5380" marB="0" anchor="ctr"/>
                </a:tc>
                <a:tc>
                  <a:txBody>
                    <a:bodyPr/>
                    <a:lstStyle/>
                    <a:p>
                      <a:pPr algn="ctr" fontAlgn="ctr"/>
                      <a:r>
                        <a:rPr lang="en-US" sz="1400" u="none" strike="noStrike">
                          <a:effectLst/>
                        </a:rPr>
                        <a:t>Gowoops 5PCS 150W DC-DC 10-32V to 12-35V Step Up Boost Converter Module Adjustable Power Voltage</a:t>
                      </a:r>
                      <a:endParaRPr lang="en-US" sz="1400" b="0" i="0" u="none" strike="noStrike">
                        <a:solidFill>
                          <a:srgbClr val="0F1111"/>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$19.99</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dirty="0">
                          <a:effectLst/>
                        </a:rPr>
                        <a:t> </a:t>
                      </a:r>
                      <a:endParaRPr lang="en-US" sz="1400" b="0" i="0" u="none" strike="noStrike" dirty="0">
                        <a:solidFill>
                          <a:srgbClr val="000000"/>
                        </a:solidFill>
                        <a:effectLst/>
                        <a:latin typeface="Times New Roman" panose="02020603050405020304" pitchFamily="18" charset="0"/>
                      </a:endParaRPr>
                    </a:p>
                  </a:txBody>
                  <a:tcPr marL="5380" marR="5380" marT="5380" marB="0" anchor="ctr"/>
                </a:tc>
                <a:extLst>
                  <a:ext uri="{0D108BD9-81ED-4DB2-BD59-A6C34878D82A}">
                    <a16:rowId xmlns:a16="http://schemas.microsoft.com/office/drawing/2014/main" val="1684596139"/>
                  </a:ext>
                </a:extLst>
              </a:tr>
              <a:tr h="706002">
                <a:tc>
                  <a:txBody>
                    <a:bodyPr/>
                    <a:lstStyle/>
                    <a:p>
                      <a:pPr algn="ctr" fontAlgn="b"/>
                      <a:endParaRPr lang="en-US" sz="1400" b="0" i="0" u="none" strike="noStrike">
                        <a:solidFill>
                          <a:srgbClr val="000000"/>
                        </a:solidFill>
                        <a:effectLst/>
                        <a:latin typeface="Calibri" panose="020F0502020204030204" pitchFamily="34" charset="0"/>
                      </a:endParaRPr>
                    </a:p>
                  </a:txBody>
                  <a:tcPr marL="5380" marR="5380" marT="5380" marB="0" anchor="b"/>
                </a:tc>
                <a:tc>
                  <a:txBody>
                    <a:bodyPr/>
                    <a:lstStyle/>
                    <a:p>
                      <a:pPr algn="ctr" fontAlgn="ctr"/>
                      <a:r>
                        <a:rPr lang="en-US" sz="1400" u="none" strike="noStrike">
                          <a:effectLst/>
                        </a:rPr>
                        <a:t>SolarEnz 30' Anderson Connector Extension Cable for Portable Solar Panel Kit 10AWG</a:t>
                      </a:r>
                      <a:endParaRPr lang="en-US" sz="1400" b="0" i="0" u="none" strike="noStrike">
                        <a:solidFill>
                          <a:srgbClr val="0F1111"/>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1</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Amazon</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dirty="0">
                          <a:effectLst/>
                        </a:rPr>
                        <a:t>$56.60</a:t>
                      </a:r>
                      <a:endParaRPr lang="en-US" sz="1400" b="0" i="0" u="none" strike="noStrike" dirty="0">
                        <a:solidFill>
                          <a:srgbClr val="000000"/>
                        </a:solidFill>
                        <a:effectLst/>
                        <a:latin typeface="Times New Roman" panose="02020603050405020304" pitchFamily="18" charset="0"/>
                      </a:endParaRPr>
                    </a:p>
                  </a:txBody>
                  <a:tcPr marL="5380" marR="5380" marT="5380" marB="0" anchor="ctr"/>
                </a:tc>
                <a:tc>
                  <a:txBody>
                    <a:bodyPr/>
                    <a:lstStyle/>
                    <a:p>
                      <a:pPr algn="ctr" fontAlgn="ctr"/>
                      <a:endParaRPr lang="en-US" sz="1400" b="0" i="0" u="none" strike="noStrike" dirty="0">
                        <a:solidFill>
                          <a:srgbClr val="000000"/>
                        </a:solidFill>
                        <a:effectLst/>
                        <a:latin typeface="Calibri" panose="020F0502020204030204" pitchFamily="34" charset="0"/>
                      </a:endParaRPr>
                    </a:p>
                  </a:txBody>
                  <a:tcPr marL="5380" marR="5380" marT="5380" marB="0" anchor="ctr"/>
                </a:tc>
                <a:tc>
                  <a:txBody>
                    <a:bodyPr/>
                    <a:lstStyle/>
                    <a:p>
                      <a:pPr algn="ctr" fontAlgn="ctr"/>
                      <a:r>
                        <a:rPr lang="en-US" sz="1400" u="none" strike="noStrike" dirty="0" err="1">
                          <a:effectLst/>
                        </a:rPr>
                        <a:t>SolarEnz</a:t>
                      </a:r>
                      <a:r>
                        <a:rPr lang="en-US" sz="1400" u="none" strike="noStrike" dirty="0">
                          <a:effectLst/>
                        </a:rPr>
                        <a:t> 30' Anderson Connector Extension Cable for Portable Solar Panel Kit 10AWG</a:t>
                      </a:r>
                      <a:endParaRPr lang="en-US" sz="1400" b="0" i="0" u="none" strike="noStrike" dirty="0">
                        <a:solidFill>
                          <a:srgbClr val="0F1111"/>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$56.60</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dirty="0">
                          <a:effectLst/>
                        </a:rPr>
                        <a:t> </a:t>
                      </a:r>
                      <a:endParaRPr lang="en-US" sz="1400" b="0" i="0" u="none" strike="noStrike" dirty="0">
                        <a:solidFill>
                          <a:srgbClr val="000000"/>
                        </a:solidFill>
                        <a:effectLst/>
                        <a:latin typeface="Times New Roman" panose="02020603050405020304" pitchFamily="18" charset="0"/>
                      </a:endParaRPr>
                    </a:p>
                  </a:txBody>
                  <a:tcPr marL="5380" marR="5380" marT="5380" marB="0" anchor="ctr"/>
                </a:tc>
                <a:extLst>
                  <a:ext uri="{0D108BD9-81ED-4DB2-BD59-A6C34878D82A}">
                    <a16:rowId xmlns:a16="http://schemas.microsoft.com/office/drawing/2014/main" val="977174922"/>
                  </a:ext>
                </a:extLst>
              </a:tr>
              <a:tr h="529501">
                <a:tc>
                  <a:txBody>
                    <a:bodyPr/>
                    <a:lstStyle/>
                    <a:p>
                      <a:pPr algn="ctr" fontAlgn="b"/>
                      <a:endParaRPr lang="en-US" sz="1400" b="0" i="0" u="none" strike="noStrike">
                        <a:solidFill>
                          <a:srgbClr val="000000"/>
                        </a:solidFill>
                        <a:effectLst/>
                        <a:latin typeface="Calibri" panose="020F0502020204030204" pitchFamily="34" charset="0"/>
                      </a:endParaRPr>
                    </a:p>
                  </a:txBody>
                  <a:tcPr marL="5380" marR="5380" marT="5380" marB="0" anchor="b"/>
                </a:tc>
                <a:tc>
                  <a:txBody>
                    <a:bodyPr/>
                    <a:lstStyle/>
                    <a:p>
                      <a:pPr algn="ctr" fontAlgn="ctr"/>
                      <a:r>
                        <a:rPr lang="en-US" sz="1400" u="none" strike="noStrike">
                          <a:effectLst/>
                        </a:rPr>
                        <a:t>Ratcheting Crimper for use with 15/30 and 45 Amp Powerpole Connectors</a:t>
                      </a:r>
                      <a:endParaRPr lang="en-US" sz="1400" b="0" i="0" u="none" strike="noStrike">
                        <a:solidFill>
                          <a:srgbClr val="0F1111"/>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1</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Amazon</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TC-1</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dirty="0">
                          <a:effectLst/>
                        </a:rPr>
                        <a:t>$37.95</a:t>
                      </a:r>
                      <a:endParaRPr lang="en-US" sz="1400" b="0" i="0" u="none" strike="noStrike" dirty="0">
                        <a:solidFill>
                          <a:srgbClr val="000000"/>
                        </a:solidFill>
                        <a:effectLst/>
                        <a:latin typeface="Times New Roman" panose="02020603050405020304" pitchFamily="18" charset="0"/>
                      </a:endParaRPr>
                    </a:p>
                  </a:txBody>
                  <a:tcPr marL="5380" marR="5380" marT="5380" marB="0" anchor="ctr"/>
                </a:tc>
                <a:tc>
                  <a:txBody>
                    <a:bodyPr/>
                    <a:lstStyle/>
                    <a:p>
                      <a:pPr algn="ctr" fontAlgn="ctr"/>
                      <a:endParaRPr lang="en-US" sz="1400" b="0" i="0" u="none" strike="noStrike" dirty="0">
                        <a:solidFill>
                          <a:srgbClr val="000000"/>
                        </a:solidFill>
                        <a:effectLst/>
                        <a:latin typeface="Calibri" panose="020F0502020204030204" pitchFamily="34" charset="0"/>
                      </a:endParaRPr>
                    </a:p>
                  </a:txBody>
                  <a:tcPr marL="5380" marR="5380" marT="5380" marB="0" anchor="ctr"/>
                </a:tc>
                <a:tc>
                  <a:txBody>
                    <a:bodyPr/>
                    <a:lstStyle/>
                    <a:p>
                      <a:pPr algn="ctr" fontAlgn="ctr"/>
                      <a:r>
                        <a:rPr lang="en-US" sz="1400" u="none" strike="noStrike" dirty="0">
                          <a:effectLst/>
                        </a:rPr>
                        <a:t> </a:t>
                      </a:r>
                      <a:endParaRPr lang="en-US" sz="1400" b="0" i="0" u="none" strike="noStrike" dirty="0">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 </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dirty="0">
                          <a:effectLst/>
                        </a:rPr>
                        <a:t> </a:t>
                      </a:r>
                      <a:endParaRPr lang="en-US" sz="1400" b="0" i="0" u="none" strike="noStrike" dirty="0">
                        <a:solidFill>
                          <a:srgbClr val="000000"/>
                        </a:solidFill>
                        <a:effectLst/>
                        <a:latin typeface="Times New Roman" panose="02020603050405020304" pitchFamily="18" charset="0"/>
                      </a:endParaRPr>
                    </a:p>
                  </a:txBody>
                  <a:tcPr marL="5380" marR="5380" marT="5380" marB="0" anchor="ctr"/>
                </a:tc>
                <a:extLst>
                  <a:ext uri="{0D108BD9-81ED-4DB2-BD59-A6C34878D82A}">
                    <a16:rowId xmlns:a16="http://schemas.microsoft.com/office/drawing/2014/main" val="1747774329"/>
                  </a:ext>
                </a:extLst>
              </a:tr>
              <a:tr h="622142">
                <a:tc>
                  <a:txBody>
                    <a:bodyPr/>
                    <a:lstStyle/>
                    <a:p>
                      <a:pPr algn="ctr" fontAlgn="b"/>
                      <a:endParaRPr lang="en-US" sz="1400" b="0" i="0" u="none" strike="noStrike">
                        <a:solidFill>
                          <a:srgbClr val="000000"/>
                        </a:solidFill>
                        <a:effectLst/>
                        <a:latin typeface="Calibri" panose="020F0502020204030204" pitchFamily="34" charset="0"/>
                      </a:endParaRPr>
                    </a:p>
                  </a:txBody>
                  <a:tcPr marL="5380" marR="5380" marT="5380" marB="0" anchor="b"/>
                </a:tc>
                <a:tc>
                  <a:txBody>
                    <a:bodyPr/>
                    <a:lstStyle/>
                    <a:p>
                      <a:pPr algn="ctr" fontAlgn="ctr"/>
                      <a:r>
                        <a:rPr lang="en-US" sz="1400" u="none" strike="noStrike">
                          <a:effectLst/>
                        </a:rPr>
                        <a:t>3drcparts SERMOS Anderson POWERPOLE Battery Charge 12AWG Cable Connector</a:t>
                      </a:r>
                      <a:endParaRPr lang="en-US" sz="1400" b="0" i="0" u="none" strike="noStrike">
                        <a:solidFill>
                          <a:srgbClr val="0F1111"/>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1</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Amazon</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dirty="0">
                          <a:effectLst/>
                        </a:rPr>
                        <a:t>$8.40</a:t>
                      </a:r>
                      <a:endParaRPr lang="en-US" sz="1400" b="0" i="0" u="none" strike="noStrike" dirty="0">
                        <a:solidFill>
                          <a:srgbClr val="000000"/>
                        </a:solidFill>
                        <a:effectLst/>
                        <a:latin typeface="Times New Roman" panose="02020603050405020304" pitchFamily="18" charset="0"/>
                      </a:endParaRPr>
                    </a:p>
                  </a:txBody>
                  <a:tcPr marL="5380" marR="5380" marT="5380"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5380" marR="5380" marT="5380" marB="0" anchor="ctr"/>
                </a:tc>
                <a:tc>
                  <a:txBody>
                    <a:bodyPr/>
                    <a:lstStyle/>
                    <a:p>
                      <a:pPr algn="ctr" fontAlgn="ctr"/>
                      <a:r>
                        <a:rPr lang="en-US" sz="1400" u="none" strike="noStrike">
                          <a:effectLst/>
                        </a:rPr>
                        <a:t> </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a:effectLst/>
                        </a:rPr>
                        <a:t> </a:t>
                      </a:r>
                      <a:endParaRPr lang="en-US" sz="1400" b="0" i="0" u="none" strike="noStrike">
                        <a:solidFill>
                          <a:srgbClr val="000000"/>
                        </a:solidFill>
                        <a:effectLst/>
                        <a:latin typeface="Times New Roman" panose="02020603050405020304" pitchFamily="18" charset="0"/>
                      </a:endParaRPr>
                    </a:p>
                  </a:txBody>
                  <a:tcPr marL="5380" marR="5380" marT="5380" marB="0" anchor="ctr"/>
                </a:tc>
                <a:tc>
                  <a:txBody>
                    <a:bodyPr/>
                    <a:lstStyle/>
                    <a:p>
                      <a:pPr algn="ctr" fontAlgn="ctr"/>
                      <a:r>
                        <a:rPr lang="en-US" sz="1400" u="none" strike="noStrike" dirty="0">
                          <a:effectLst/>
                        </a:rPr>
                        <a:t> </a:t>
                      </a:r>
                      <a:endParaRPr lang="en-US" sz="1400" b="0" i="0" u="none" strike="noStrike" dirty="0">
                        <a:solidFill>
                          <a:srgbClr val="000000"/>
                        </a:solidFill>
                        <a:effectLst/>
                        <a:latin typeface="Times New Roman" panose="02020603050405020304" pitchFamily="18" charset="0"/>
                      </a:endParaRPr>
                    </a:p>
                  </a:txBody>
                  <a:tcPr marL="5380" marR="5380" marT="5380" marB="0" anchor="ctr"/>
                </a:tc>
                <a:extLst>
                  <a:ext uri="{0D108BD9-81ED-4DB2-BD59-A6C34878D82A}">
                    <a16:rowId xmlns:a16="http://schemas.microsoft.com/office/drawing/2014/main" val="3189055433"/>
                  </a:ext>
                </a:extLst>
              </a:tr>
            </a:tbl>
          </a:graphicData>
        </a:graphic>
      </p:graphicFrame>
    </p:spTree>
    <p:extLst>
      <p:ext uri="{BB962C8B-B14F-4D97-AF65-F5344CB8AC3E}">
        <p14:creationId xmlns:p14="http://schemas.microsoft.com/office/powerpoint/2010/main" val="14228332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FF00"/>
                </a:solidFill>
              </a:rPr>
              <a:t>Parts List</a:t>
            </a:r>
            <a:br>
              <a:rPr lang="en-US" dirty="0">
                <a:solidFill>
                  <a:srgbClr val="FFFF00"/>
                </a:solidFill>
              </a:rPr>
            </a:br>
            <a:r>
              <a:rPr lang="en-US" dirty="0">
                <a:solidFill>
                  <a:srgbClr val="FFFF00"/>
                </a:solidFill>
              </a:rPr>
              <a:t>Page 5 of 5</a:t>
            </a:r>
          </a:p>
        </p:txBody>
      </p:sp>
      <p:sp>
        <p:nvSpPr>
          <p:cNvPr id="4" name="Slide Number Placeholder 3"/>
          <p:cNvSpPr>
            <a:spLocks noGrp="1"/>
          </p:cNvSpPr>
          <p:nvPr>
            <p:ph type="sldNum" sz="quarter" idx="12"/>
          </p:nvPr>
        </p:nvSpPr>
        <p:spPr/>
        <p:txBody>
          <a:bodyPr/>
          <a:lstStyle/>
          <a:p>
            <a:fld id="{D57F1E4F-1CFF-5643-939E-217C01CDF565}" type="slidenum">
              <a:rPr lang="en-US" smtClean="0"/>
              <a:pPr/>
              <a:t>19</a:t>
            </a:fld>
            <a:endParaRPr lang="en-US" dirty="0"/>
          </a:p>
        </p:txBody>
      </p:sp>
      <p:graphicFrame>
        <p:nvGraphicFramePr>
          <p:cNvPr id="3" name="Content Placeholder 2">
            <a:extLst>
              <a:ext uri="{FF2B5EF4-FFF2-40B4-BE49-F238E27FC236}">
                <a16:creationId xmlns:a16="http://schemas.microsoft.com/office/drawing/2014/main" id="{D7989DF1-4750-376E-E0C8-B3D7040DDBD5}"/>
              </a:ext>
            </a:extLst>
          </p:cNvPr>
          <p:cNvGraphicFramePr>
            <a:graphicFrameLocks noGrp="1"/>
          </p:cNvGraphicFramePr>
          <p:nvPr>
            <p:ph idx="1"/>
            <p:extLst>
              <p:ext uri="{D42A27DB-BD31-4B8C-83A1-F6EECF244321}">
                <p14:modId xmlns:p14="http://schemas.microsoft.com/office/powerpoint/2010/main" val="1547925260"/>
              </p:ext>
            </p:extLst>
          </p:nvPr>
        </p:nvGraphicFramePr>
        <p:xfrm>
          <a:off x="727968" y="2308194"/>
          <a:ext cx="10857392" cy="4359287"/>
        </p:xfrm>
        <a:graphic>
          <a:graphicData uri="http://schemas.openxmlformats.org/drawingml/2006/table">
            <a:tbl>
              <a:tblPr>
                <a:tableStyleId>{5C22544A-7EE6-4342-B048-85BDC9FD1C3A}</a:tableStyleId>
              </a:tblPr>
              <a:tblGrid>
                <a:gridCol w="615295">
                  <a:extLst>
                    <a:ext uri="{9D8B030D-6E8A-4147-A177-3AD203B41FA5}">
                      <a16:colId xmlns:a16="http://schemas.microsoft.com/office/drawing/2014/main" val="4248065155"/>
                    </a:ext>
                  </a:extLst>
                </a:gridCol>
                <a:gridCol w="1986890">
                  <a:extLst>
                    <a:ext uri="{9D8B030D-6E8A-4147-A177-3AD203B41FA5}">
                      <a16:colId xmlns:a16="http://schemas.microsoft.com/office/drawing/2014/main" val="92068700"/>
                    </a:ext>
                  </a:extLst>
                </a:gridCol>
                <a:gridCol w="717844">
                  <a:extLst>
                    <a:ext uri="{9D8B030D-6E8A-4147-A177-3AD203B41FA5}">
                      <a16:colId xmlns:a16="http://schemas.microsoft.com/office/drawing/2014/main" val="1097166851"/>
                    </a:ext>
                  </a:extLst>
                </a:gridCol>
                <a:gridCol w="961398">
                  <a:extLst>
                    <a:ext uri="{9D8B030D-6E8A-4147-A177-3AD203B41FA5}">
                      <a16:colId xmlns:a16="http://schemas.microsoft.com/office/drawing/2014/main" val="278522625"/>
                    </a:ext>
                  </a:extLst>
                </a:gridCol>
                <a:gridCol w="1256227">
                  <a:extLst>
                    <a:ext uri="{9D8B030D-6E8A-4147-A177-3AD203B41FA5}">
                      <a16:colId xmlns:a16="http://schemas.microsoft.com/office/drawing/2014/main" val="1357329025"/>
                    </a:ext>
                  </a:extLst>
                </a:gridCol>
                <a:gridCol w="974217">
                  <a:extLst>
                    <a:ext uri="{9D8B030D-6E8A-4147-A177-3AD203B41FA5}">
                      <a16:colId xmlns:a16="http://schemas.microsoft.com/office/drawing/2014/main" val="3812829019"/>
                    </a:ext>
                  </a:extLst>
                </a:gridCol>
                <a:gridCol w="615295">
                  <a:extLst>
                    <a:ext uri="{9D8B030D-6E8A-4147-A177-3AD203B41FA5}">
                      <a16:colId xmlns:a16="http://schemas.microsoft.com/office/drawing/2014/main" val="3648005088"/>
                    </a:ext>
                  </a:extLst>
                </a:gridCol>
                <a:gridCol w="2012527">
                  <a:extLst>
                    <a:ext uri="{9D8B030D-6E8A-4147-A177-3AD203B41FA5}">
                      <a16:colId xmlns:a16="http://schemas.microsoft.com/office/drawing/2014/main" val="512956880"/>
                    </a:ext>
                  </a:extLst>
                </a:gridCol>
                <a:gridCol w="781938">
                  <a:extLst>
                    <a:ext uri="{9D8B030D-6E8A-4147-A177-3AD203B41FA5}">
                      <a16:colId xmlns:a16="http://schemas.microsoft.com/office/drawing/2014/main" val="1870737984"/>
                    </a:ext>
                  </a:extLst>
                </a:gridCol>
                <a:gridCol w="935761">
                  <a:extLst>
                    <a:ext uri="{9D8B030D-6E8A-4147-A177-3AD203B41FA5}">
                      <a16:colId xmlns:a16="http://schemas.microsoft.com/office/drawing/2014/main" val="1413763578"/>
                    </a:ext>
                  </a:extLst>
                </a:gridCol>
              </a:tblGrid>
              <a:tr h="755849">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ctr"/>
                      <a:r>
                        <a:rPr lang="en-US" sz="1400" u="none" strike="noStrike" dirty="0" err="1">
                          <a:effectLst/>
                        </a:rPr>
                        <a:t>Powerwerx</a:t>
                      </a:r>
                      <a:r>
                        <a:rPr lang="en-US" sz="1400" u="none" strike="noStrike" dirty="0">
                          <a:effectLst/>
                        </a:rPr>
                        <a:t> PanelPlateSB1 for Anderson SB50 Series Connectors</a:t>
                      </a:r>
                      <a:endParaRPr lang="en-US" sz="1400" b="0" i="0" u="none" strike="noStrike" dirty="0">
                        <a:solidFill>
                          <a:srgbClr val="333333"/>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dirty="0">
                          <a:effectLst/>
                        </a:rPr>
                        <a:t>1</a:t>
                      </a:r>
                      <a:endParaRPr lang="en-US" sz="14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Powerwerx</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$9.99</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US" sz="1400" u="none" strike="noStrike">
                          <a:effectLst/>
                        </a:rPr>
                        <a:t>SB1-Panel</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$9.99</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Powerwerx</a:t>
                      </a:r>
                      <a:endParaRPr lang="en-US" sz="1400" b="0"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3171844157"/>
                  </a:ext>
                </a:extLst>
              </a:tr>
              <a:tr h="755849">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US" sz="1400" u="none" strike="noStrike">
                          <a:effectLst/>
                        </a:rPr>
                        <a:t>Powerwerx Powerpole Insertion, Removal &amp; Extraction Tool</a:t>
                      </a:r>
                      <a:endParaRPr lang="en-US" sz="1400" b="0" i="0" u="none" strike="noStrike">
                        <a:solidFill>
                          <a:srgbClr val="333333"/>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1</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Powerwerx</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endParaRPr lang="en-US" sz="14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$9.99</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US" sz="1400" u="none" strike="noStrike">
                          <a:effectLst/>
                        </a:rPr>
                        <a:t>Optional</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 </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 </a:t>
                      </a:r>
                      <a:endParaRPr lang="en-US" sz="1400" b="0"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1155064570"/>
                  </a:ext>
                </a:extLst>
              </a:tr>
              <a:tr h="707398">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US" sz="1400" u="none" strike="noStrike">
                          <a:effectLst/>
                        </a:rPr>
                        <a:t>Red/Black Bonded Zip Cord Easy ID Low Voltage Cable</a:t>
                      </a:r>
                      <a:endParaRPr lang="en-US" sz="1400" b="0" i="0" u="none" strike="noStrike">
                        <a:solidFill>
                          <a:srgbClr val="333333"/>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1</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Powerwerx</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Wire-RB-12-25</a:t>
                      </a:r>
                      <a:endParaRPr lang="en-US" sz="1400" b="0" i="0" u="none" strike="noStrike">
                        <a:solidFill>
                          <a:srgbClr val="333333"/>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dirty="0">
                          <a:effectLst/>
                        </a:rPr>
                        <a:t>$24.09</a:t>
                      </a:r>
                      <a:endParaRPr lang="en-US" sz="14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US" sz="1400" u="none" strike="noStrike">
                          <a:effectLst/>
                        </a:rPr>
                        <a:t>Optional</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 </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 </a:t>
                      </a:r>
                      <a:endParaRPr lang="en-US" sz="1400" b="0"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1874988586"/>
                  </a:ext>
                </a:extLst>
              </a:tr>
              <a:tr h="939967">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US" sz="1400" u="none" strike="noStrike">
                          <a:effectLst/>
                        </a:rPr>
                        <a:t>150 Piece Assorted 15/30/45A Anderson Powerpole Case by Powerwerx</a:t>
                      </a:r>
                      <a:endParaRPr lang="en-US" sz="1400" b="0" i="0" u="none" strike="noStrike">
                        <a:solidFill>
                          <a:srgbClr val="333333"/>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1</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Powerwerx</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$49.99</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US" sz="1400" u="none" strike="noStrike">
                          <a:effectLst/>
                        </a:rPr>
                        <a:t>Optional</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 </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 </a:t>
                      </a:r>
                      <a:endParaRPr lang="en-US" sz="1400" b="0"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2382989655"/>
                  </a:ext>
                </a:extLst>
              </a:tr>
              <a:tr h="251950">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endParaRPr lang="en-US" sz="14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US" sz="1400" u="none" strike="noStrike">
                          <a:effectLst/>
                        </a:rPr>
                        <a:t> </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 </a:t>
                      </a:r>
                      <a:endParaRPr lang="en-US" sz="1400" b="0" i="0" u="none" strike="noStrike">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a:effectLst/>
                        </a:rPr>
                        <a:t> </a:t>
                      </a:r>
                      <a:endParaRPr lang="en-US" sz="1400" b="0" i="0" u="none" strike="noStrike">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4042876710"/>
                  </a:ext>
                </a:extLst>
              </a:tr>
              <a:tr h="843063">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ctr"/>
                      <a:r>
                        <a:rPr lang="en-US" sz="1400" u="none" strike="noStrike">
                          <a:effectLst/>
                        </a:rPr>
                        <a:t>Total Parts Cost not including shipping and Tax</a:t>
                      </a:r>
                      <a:endParaRPr lang="en-US" sz="1400" b="1" i="0" u="none" strike="noStrike">
                        <a:solidFill>
                          <a:srgbClr val="333333"/>
                        </a:solidFill>
                        <a:effectLst/>
                        <a:latin typeface="Times New Roman" panose="02020603050405020304" pitchFamily="18" charset="0"/>
                      </a:endParaRPr>
                    </a:p>
                  </a:txBody>
                  <a:tcPr marL="7620" marR="7620" marT="7620" marB="0" anchor="ctr"/>
                </a:tc>
                <a:tc>
                  <a:txBody>
                    <a:bodyPr/>
                    <a:lstStyle/>
                    <a:p>
                      <a:pPr algn="ctr" fontAlgn="ctr"/>
                      <a:endParaRPr lang="en-US" sz="14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ctr"/>
                      <a:endParaRPr lang="en-US" sz="14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ctr"/>
                      <a:endParaRPr lang="en-US" sz="14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ctr"/>
                      <a:r>
                        <a:rPr lang="en-US" sz="1400" u="none" strike="noStrike" dirty="0">
                          <a:effectLst/>
                        </a:rPr>
                        <a:t>$1,483.16</a:t>
                      </a:r>
                      <a:endParaRPr lang="en-US" sz="1400" b="1" i="0" u="none" strike="noStrike" dirty="0">
                        <a:solidFill>
                          <a:srgbClr val="FF0000"/>
                        </a:solidFill>
                        <a:effectLst/>
                        <a:latin typeface="Times New Roman" panose="02020603050405020304" pitchFamily="18" charset="0"/>
                      </a:endParaRPr>
                    </a:p>
                  </a:txBody>
                  <a:tcPr marL="7620" marR="7620" marT="7620" marB="0" anchor="ctr"/>
                </a:tc>
                <a:tc>
                  <a:txBody>
                    <a:bodyPr/>
                    <a:lstStyle/>
                    <a:p>
                      <a:pPr algn="ctr" fontAlgn="ctr"/>
                      <a:endParaRPr lang="en-US" sz="14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ctr"/>
                      <a:endParaRPr lang="en-US" sz="1400" b="0" i="0" u="none" strike="noStrike" dirty="0">
                        <a:solidFill>
                          <a:srgbClr val="000000"/>
                        </a:solidFill>
                        <a:effectLst/>
                        <a:latin typeface="Times New Roman" panose="02020603050405020304" pitchFamily="18" charset="0"/>
                      </a:endParaRPr>
                    </a:p>
                  </a:txBody>
                  <a:tcPr marL="7620" marR="7620" marT="7620" marB="0" anchor="ctr"/>
                </a:tc>
                <a:tc>
                  <a:txBody>
                    <a:bodyPr/>
                    <a:lstStyle/>
                    <a:p>
                      <a:pPr algn="ctr" fontAlgn="ctr"/>
                      <a:r>
                        <a:rPr lang="en-US" sz="1400" u="none" strike="noStrike" dirty="0">
                          <a:effectLst/>
                        </a:rPr>
                        <a:t>$739.93</a:t>
                      </a:r>
                      <a:endParaRPr lang="en-US" sz="1400" b="1" i="0" u="none" strike="noStrike" dirty="0">
                        <a:solidFill>
                          <a:srgbClr val="00B050"/>
                        </a:solidFill>
                        <a:effectLst/>
                        <a:latin typeface="Times New Roman" panose="02020603050405020304" pitchFamily="18" charset="0"/>
                      </a:endParaRPr>
                    </a:p>
                  </a:txBody>
                  <a:tcPr marL="7620" marR="7620" marT="7620" marB="0" anchor="ctr"/>
                </a:tc>
                <a:tc>
                  <a:txBody>
                    <a:bodyPr/>
                    <a:lstStyle/>
                    <a:p>
                      <a:pPr algn="ctr" fontAlgn="ctr"/>
                      <a:endParaRPr lang="en-US" sz="1400" b="0" i="0" u="none" strike="noStrike" dirty="0">
                        <a:solidFill>
                          <a:srgbClr val="000000"/>
                        </a:solidFill>
                        <a:effectLst/>
                        <a:latin typeface="Times New Roman" panose="02020603050405020304" pitchFamily="18" charset="0"/>
                      </a:endParaRPr>
                    </a:p>
                  </a:txBody>
                  <a:tcPr marL="7620" marR="7620" marT="7620" marB="0" anchor="ctr"/>
                </a:tc>
                <a:extLst>
                  <a:ext uri="{0D108BD9-81ED-4DB2-BD59-A6C34878D82A}">
                    <a16:rowId xmlns:a16="http://schemas.microsoft.com/office/drawing/2014/main" val="4210519566"/>
                  </a:ext>
                </a:extLst>
              </a:tr>
            </a:tbl>
          </a:graphicData>
        </a:graphic>
      </p:graphicFrame>
    </p:spTree>
    <p:extLst>
      <p:ext uri="{BB962C8B-B14F-4D97-AF65-F5344CB8AC3E}">
        <p14:creationId xmlns:p14="http://schemas.microsoft.com/office/powerpoint/2010/main" val="4267609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0A1ED-4C74-F88D-46EF-5E80D76886A8}"/>
              </a:ext>
            </a:extLst>
          </p:cNvPr>
          <p:cNvSpPr>
            <a:spLocks noGrp="1"/>
          </p:cNvSpPr>
          <p:nvPr>
            <p:ph type="title"/>
          </p:nvPr>
        </p:nvSpPr>
        <p:spPr/>
        <p:txBody>
          <a:bodyPr/>
          <a:lstStyle/>
          <a:p>
            <a:pPr algn="ctr"/>
            <a:r>
              <a:rPr lang="en-US" dirty="0">
                <a:solidFill>
                  <a:srgbClr val="FFFF00"/>
                </a:solidFill>
              </a:rPr>
              <a:t>Project Objective</a:t>
            </a:r>
          </a:p>
        </p:txBody>
      </p:sp>
      <p:sp>
        <p:nvSpPr>
          <p:cNvPr id="3" name="Content Placeholder 2">
            <a:extLst>
              <a:ext uri="{FF2B5EF4-FFF2-40B4-BE49-F238E27FC236}">
                <a16:creationId xmlns:a16="http://schemas.microsoft.com/office/drawing/2014/main" id="{279AF972-D37A-532C-1EFC-D1162928327F}"/>
              </a:ext>
            </a:extLst>
          </p:cNvPr>
          <p:cNvSpPr>
            <a:spLocks noGrp="1"/>
          </p:cNvSpPr>
          <p:nvPr>
            <p:ph idx="1"/>
          </p:nvPr>
        </p:nvSpPr>
        <p:spPr>
          <a:xfrm>
            <a:off x="599533" y="2365829"/>
            <a:ext cx="10190707" cy="3618460"/>
          </a:xfrm>
        </p:spPr>
        <p:txBody>
          <a:bodyPr>
            <a:normAutofit/>
          </a:bodyPr>
          <a:lstStyle/>
          <a:p>
            <a:r>
              <a:rPr lang="en-US" sz="2000" b="0" i="0" dirty="0">
                <a:solidFill>
                  <a:srgbClr val="FF0000"/>
                </a:solidFill>
                <a:effectLst/>
                <a:latin typeface="Times New Roman" panose="02020603050405020304" pitchFamily="18" charset="0"/>
                <a:cs typeface="Times New Roman" panose="02020603050405020304" pitchFamily="18" charset="0"/>
              </a:rPr>
              <a:t>To promote community wide understanding of the </a:t>
            </a:r>
            <a:r>
              <a:rPr lang="en-US" sz="2000" b="1" i="0" dirty="0">
                <a:solidFill>
                  <a:srgbClr val="FF0000"/>
                </a:solidFill>
                <a:effectLst/>
                <a:latin typeface="Times New Roman" panose="02020603050405020304" pitchFamily="18" charset="0"/>
                <a:cs typeface="Times New Roman" panose="02020603050405020304" pitchFamily="18" charset="0"/>
              </a:rPr>
              <a:t>amateur</a:t>
            </a:r>
            <a:r>
              <a:rPr lang="en-US" sz="2000" b="0" i="0" dirty="0">
                <a:solidFill>
                  <a:srgbClr val="FF0000"/>
                </a:solidFill>
                <a:effectLst/>
                <a:latin typeface="Times New Roman" panose="02020603050405020304" pitchFamily="18" charset="0"/>
                <a:cs typeface="Times New Roman" panose="02020603050405020304" pitchFamily="18" charset="0"/>
              </a:rPr>
              <a:t> </a:t>
            </a:r>
            <a:r>
              <a:rPr lang="en-US" sz="2000" b="1" i="0" dirty="0">
                <a:solidFill>
                  <a:srgbClr val="FF0000"/>
                </a:solidFill>
                <a:effectLst/>
                <a:latin typeface="Times New Roman" panose="02020603050405020304" pitchFamily="18" charset="0"/>
                <a:cs typeface="Times New Roman" panose="02020603050405020304" pitchFamily="18" charset="0"/>
              </a:rPr>
              <a:t>radio</a:t>
            </a:r>
            <a:r>
              <a:rPr lang="en-US" sz="2000" b="0" i="0" dirty="0">
                <a:solidFill>
                  <a:srgbClr val="FF0000"/>
                </a:solidFill>
                <a:effectLst/>
                <a:latin typeface="Times New Roman" panose="02020603050405020304" pitchFamily="18" charset="0"/>
                <a:cs typeface="Times New Roman" panose="02020603050405020304" pitchFamily="18" charset="0"/>
              </a:rPr>
              <a:t> communications service when operating off grid while being available to the public during times of emergency or natural disaster. Alternate power sources are available to power the radio, generators, battery power, solar power and combinations </a:t>
            </a:r>
            <a:r>
              <a:rPr lang="en-US" sz="2000" dirty="0">
                <a:solidFill>
                  <a:srgbClr val="FF0000"/>
                </a:solidFill>
                <a:latin typeface="Times New Roman" panose="02020603050405020304" pitchFamily="18" charset="0"/>
                <a:cs typeface="Times New Roman" panose="02020603050405020304" pitchFamily="18" charset="0"/>
              </a:rPr>
              <a:t>there of. </a:t>
            </a:r>
            <a:r>
              <a:rPr lang="en-US" sz="2000" b="0" i="0" dirty="0">
                <a:solidFill>
                  <a:srgbClr val="FF0000"/>
                </a:solidFill>
                <a:effectLst/>
                <a:latin typeface="Times New Roman" panose="02020603050405020304" pitchFamily="18" charset="0"/>
                <a:cs typeface="Times New Roman" panose="02020603050405020304" pitchFamily="18" charset="0"/>
              </a:rPr>
              <a:t>To organize and train members capable of maintaining communications during emergencies as a public service. </a:t>
            </a:r>
          </a:p>
          <a:p>
            <a:r>
              <a:rPr lang="en-US" sz="2000" b="0" i="0" dirty="0">
                <a:solidFill>
                  <a:srgbClr val="FF0000"/>
                </a:solidFill>
                <a:effectLst/>
                <a:latin typeface="Times New Roman" panose="02020603050405020304" pitchFamily="18" charset="0"/>
                <a:cs typeface="Times New Roman" panose="02020603050405020304" pitchFamily="18" charset="0"/>
              </a:rPr>
              <a:t>Field Day is a showcase for how amateur radio works reliably under any conditions from almost any location to create an independent communications network. “Ham radio functions completely independent of the Internet or cell phone infrastructure, can interface with laptops or smartphones, and can be set up almost anywhere in minutes.  Most importantly amateur radio stations can operate independently of the local electrical grid.  i.e. Solar/battery power.</a:t>
            </a:r>
            <a:endParaRPr lang="en-US" sz="2000" dirty="0">
              <a:solidFill>
                <a:srgbClr val="FF0000"/>
              </a:solidFill>
              <a:latin typeface="Times New Roman" panose="02020603050405020304" pitchFamily="18" charset="0"/>
              <a:cs typeface="Times New Roman" panose="02020603050405020304" pitchFamily="18" charset="0"/>
            </a:endParaRPr>
          </a:p>
          <a:p>
            <a:endParaRPr lang="en-US" sz="2000" dirty="0">
              <a:solidFill>
                <a:srgbClr val="FF0000"/>
              </a:solidFill>
              <a:latin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4B94BF2E-2193-5FC2-696F-87A084AFC8BF}"/>
              </a:ext>
            </a:extLst>
          </p:cNvPr>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7313861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9106647" cy="706964"/>
          </a:xfrm>
        </p:spPr>
        <p:txBody>
          <a:bodyPr/>
          <a:lstStyle/>
          <a:p>
            <a:pPr algn="ctr"/>
            <a:r>
              <a:rPr lang="en-US" dirty="0">
                <a:solidFill>
                  <a:srgbClr val="FFFF00"/>
                </a:solidFill>
              </a:rPr>
              <a:t>Configuration and Operational Hours</a:t>
            </a:r>
          </a:p>
        </p:txBody>
      </p:sp>
      <p:sp>
        <p:nvSpPr>
          <p:cNvPr id="4" name="Slide Number Placeholder 3"/>
          <p:cNvSpPr>
            <a:spLocks noGrp="1"/>
          </p:cNvSpPr>
          <p:nvPr>
            <p:ph type="sldNum" sz="quarter" idx="12"/>
          </p:nvPr>
        </p:nvSpPr>
        <p:spPr/>
        <p:txBody>
          <a:bodyPr/>
          <a:lstStyle/>
          <a:p>
            <a:fld id="{D57F1E4F-1CFF-5643-939E-217C01CDF565}" type="slidenum">
              <a:rPr lang="en-US" smtClean="0"/>
              <a:pPr/>
              <a:t>20</a:t>
            </a:fld>
            <a:endParaRPr lang="en-US" dirty="0"/>
          </a:p>
        </p:txBody>
      </p:sp>
      <p:sp>
        <p:nvSpPr>
          <p:cNvPr id="7" name="TextBox 6">
            <a:extLst>
              <a:ext uri="{FF2B5EF4-FFF2-40B4-BE49-F238E27FC236}">
                <a16:creationId xmlns:a16="http://schemas.microsoft.com/office/drawing/2014/main" id="{47BC508F-272A-1083-ACA3-C0D3BF358353}"/>
              </a:ext>
            </a:extLst>
          </p:cNvPr>
          <p:cNvSpPr txBox="1"/>
          <p:nvPr/>
        </p:nvSpPr>
        <p:spPr>
          <a:xfrm>
            <a:off x="7286397" y="3022010"/>
            <a:ext cx="3904342" cy="2862322"/>
          </a:xfrm>
          <a:prstGeom prst="rect">
            <a:avLst/>
          </a:prstGeom>
          <a:noFill/>
        </p:spPr>
        <p:txBody>
          <a:bodyPr wrap="square" rtlCol="0">
            <a:spAutoFit/>
          </a:bodyPr>
          <a:lstStyle/>
          <a:p>
            <a:r>
              <a:rPr lang="en-US" dirty="0">
                <a:solidFill>
                  <a:schemeClr val="accent6">
                    <a:lumMod val="75000"/>
                  </a:schemeClr>
                </a:solidFill>
              </a:rPr>
              <a:t>Link to Spreadsheet:</a:t>
            </a:r>
          </a:p>
          <a:p>
            <a:r>
              <a:rPr lang="en-US" dirty="0">
                <a:solidFill>
                  <a:schemeClr val="accent6">
                    <a:lumMod val="75000"/>
                  </a:schemeClr>
                </a:solidFill>
                <a:hlinkClick r:id="rId2" action="ppaction://hlinkfile"/>
              </a:rPr>
              <a:t>Ron's Park System.xlsx</a:t>
            </a:r>
            <a:endParaRPr lang="en-US" dirty="0">
              <a:solidFill>
                <a:schemeClr val="accent6">
                  <a:lumMod val="75000"/>
                </a:schemeClr>
              </a:solidFill>
            </a:endParaRPr>
          </a:p>
          <a:p>
            <a:endParaRPr lang="en-US" dirty="0">
              <a:solidFill>
                <a:schemeClr val="accent6">
                  <a:lumMod val="75000"/>
                </a:schemeClr>
              </a:solidFill>
            </a:endParaRPr>
          </a:p>
          <a:p>
            <a:r>
              <a:rPr lang="en-US" dirty="0">
                <a:solidFill>
                  <a:schemeClr val="accent6">
                    <a:lumMod val="75000"/>
                  </a:schemeClr>
                </a:solidFill>
              </a:rPr>
              <a:t>Show calcs and discuss</a:t>
            </a:r>
          </a:p>
          <a:p>
            <a:pPr marL="342900" indent="-342900">
              <a:buAutoNum type="arabicPeriod"/>
            </a:pPr>
            <a:r>
              <a:rPr lang="en-US" dirty="0">
                <a:solidFill>
                  <a:schemeClr val="accent6">
                    <a:lumMod val="75000"/>
                  </a:schemeClr>
                </a:solidFill>
              </a:rPr>
              <a:t>Assumptions &amp; Definitions</a:t>
            </a:r>
          </a:p>
          <a:p>
            <a:pPr marL="342900" indent="-342900">
              <a:buAutoNum type="arabicPeriod"/>
            </a:pPr>
            <a:r>
              <a:rPr lang="en-US" dirty="0">
                <a:solidFill>
                  <a:schemeClr val="accent6">
                    <a:lumMod val="75000"/>
                  </a:schemeClr>
                </a:solidFill>
              </a:rPr>
              <a:t>Tx/Rx Profile</a:t>
            </a:r>
          </a:p>
          <a:p>
            <a:pPr marL="342900" indent="-342900">
              <a:buAutoNum type="arabicPeriod"/>
            </a:pPr>
            <a:r>
              <a:rPr lang="en-US" dirty="0">
                <a:solidFill>
                  <a:schemeClr val="accent6">
                    <a:lumMod val="75000"/>
                  </a:schemeClr>
                </a:solidFill>
              </a:rPr>
              <a:t>Calcs</a:t>
            </a:r>
          </a:p>
          <a:p>
            <a:pPr marL="342900" indent="-342900">
              <a:buAutoNum type="arabicPeriod"/>
            </a:pPr>
            <a:r>
              <a:rPr lang="en-US" dirty="0">
                <a:solidFill>
                  <a:schemeClr val="accent6">
                    <a:lumMod val="75000"/>
                  </a:schemeClr>
                </a:solidFill>
              </a:rPr>
              <a:t>Solar Power Profile</a:t>
            </a:r>
          </a:p>
          <a:p>
            <a:pPr marL="342900" indent="-342900">
              <a:buAutoNum type="arabicPeriod"/>
            </a:pPr>
            <a:r>
              <a:rPr lang="en-US" dirty="0">
                <a:solidFill>
                  <a:schemeClr val="accent6">
                    <a:lumMod val="75000"/>
                  </a:schemeClr>
                </a:solidFill>
              </a:rPr>
              <a:t>Graph</a:t>
            </a:r>
          </a:p>
          <a:p>
            <a:pPr marL="342900" indent="-342900">
              <a:buAutoNum type="arabicPeriod"/>
            </a:pPr>
            <a:endParaRPr lang="en-US" dirty="0">
              <a:solidFill>
                <a:schemeClr val="accent6">
                  <a:lumMod val="75000"/>
                </a:schemeClr>
              </a:solidFill>
            </a:endParaRPr>
          </a:p>
        </p:txBody>
      </p:sp>
      <p:pic>
        <p:nvPicPr>
          <p:cNvPr id="6" name="Picture 5">
            <a:extLst>
              <a:ext uri="{FF2B5EF4-FFF2-40B4-BE49-F238E27FC236}">
                <a16:creationId xmlns:a16="http://schemas.microsoft.com/office/drawing/2014/main" id="{7914E95C-F927-7D6D-0C59-16920F291D4A}"/>
              </a:ext>
            </a:extLst>
          </p:cNvPr>
          <p:cNvPicPr>
            <a:picLocks noChangeAspect="1"/>
          </p:cNvPicPr>
          <p:nvPr/>
        </p:nvPicPr>
        <p:blipFill>
          <a:blip r:embed="rId3"/>
          <a:stretch>
            <a:fillRect/>
          </a:stretch>
        </p:blipFill>
        <p:spPr>
          <a:xfrm>
            <a:off x="418406" y="2356762"/>
            <a:ext cx="5523957" cy="3797299"/>
          </a:xfrm>
          <a:prstGeom prst="rect">
            <a:avLst/>
          </a:prstGeom>
        </p:spPr>
      </p:pic>
      <p:cxnSp>
        <p:nvCxnSpPr>
          <p:cNvPr id="9" name="Straight Connector 8">
            <a:extLst>
              <a:ext uri="{FF2B5EF4-FFF2-40B4-BE49-F238E27FC236}">
                <a16:creationId xmlns:a16="http://schemas.microsoft.com/office/drawing/2014/main" id="{EBB7F313-C96B-73BB-3E65-6071E884CACA}"/>
              </a:ext>
            </a:extLst>
          </p:cNvPr>
          <p:cNvCxnSpPr/>
          <p:nvPr/>
        </p:nvCxnSpPr>
        <p:spPr>
          <a:xfrm>
            <a:off x="4950103" y="3429000"/>
            <a:ext cx="1035801" cy="153488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181C752-1703-12C3-294B-6C0C6A50DA7C}"/>
              </a:ext>
            </a:extLst>
          </p:cNvPr>
          <p:cNvCxnSpPr>
            <a:cxnSpLocks/>
          </p:cNvCxnSpPr>
          <p:nvPr/>
        </p:nvCxnSpPr>
        <p:spPr>
          <a:xfrm flipV="1">
            <a:off x="4950104" y="3429000"/>
            <a:ext cx="1035801" cy="133168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2C55A21D-2777-A327-1525-87B4FEC27186}"/>
              </a:ext>
            </a:extLst>
          </p:cNvPr>
          <p:cNvPicPr>
            <a:picLocks noChangeAspect="1"/>
          </p:cNvPicPr>
          <p:nvPr/>
        </p:nvPicPr>
        <p:blipFill>
          <a:blip r:embed="rId4"/>
          <a:stretch>
            <a:fillRect/>
          </a:stretch>
        </p:blipFill>
        <p:spPr>
          <a:xfrm>
            <a:off x="4687291" y="5416266"/>
            <a:ext cx="2481114" cy="1120812"/>
          </a:xfrm>
          <a:prstGeom prst="rect">
            <a:avLst/>
          </a:prstGeom>
        </p:spPr>
      </p:pic>
      <p:cxnSp>
        <p:nvCxnSpPr>
          <p:cNvPr id="15" name="Straight Connector 14">
            <a:extLst>
              <a:ext uri="{FF2B5EF4-FFF2-40B4-BE49-F238E27FC236}">
                <a16:creationId xmlns:a16="http://schemas.microsoft.com/office/drawing/2014/main" id="{1F582E36-C5B4-603B-72AB-3F6132DB673A}"/>
              </a:ext>
            </a:extLst>
          </p:cNvPr>
          <p:cNvCxnSpPr/>
          <p:nvPr/>
        </p:nvCxnSpPr>
        <p:spPr>
          <a:xfrm>
            <a:off x="3562526" y="5474322"/>
            <a:ext cx="1095737" cy="20076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FE9EF2A-F321-25D6-E203-3F6BA4D5C3B5}"/>
              </a:ext>
            </a:extLst>
          </p:cNvPr>
          <p:cNvCxnSpPr/>
          <p:nvPr/>
        </p:nvCxnSpPr>
        <p:spPr>
          <a:xfrm>
            <a:off x="3180384" y="5574703"/>
            <a:ext cx="1477879" cy="30962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9205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solidFill>
                  <a:srgbClr val="FFFF00"/>
                </a:solidFill>
              </a:rPr>
              <a:t>ICOM IC-7300 HF Transceiver</a:t>
            </a:r>
          </a:p>
        </p:txBody>
      </p:sp>
      <p:sp>
        <p:nvSpPr>
          <p:cNvPr id="4" name="Slide Number Placeholder 3"/>
          <p:cNvSpPr>
            <a:spLocks noGrp="1"/>
          </p:cNvSpPr>
          <p:nvPr>
            <p:ph type="sldNum" sz="quarter" idx="12"/>
          </p:nvPr>
        </p:nvSpPr>
        <p:spPr/>
        <p:txBody>
          <a:bodyPr/>
          <a:lstStyle/>
          <a:p>
            <a:fld id="{D57F1E4F-1CFF-5643-939E-217C01CDF565}" type="slidenum">
              <a:rPr lang="en-US" smtClean="0"/>
              <a:pPr/>
              <a:t>3</a:t>
            </a:fld>
            <a:endParaRPr lang="en-US" dirty="0"/>
          </a:p>
        </p:txBody>
      </p:sp>
      <p:pic>
        <p:nvPicPr>
          <p:cNvPr id="20" name="Picture 19" descr="Graphical user interface&#10;&#10;Description automatically generated">
            <a:extLst>
              <a:ext uri="{FF2B5EF4-FFF2-40B4-BE49-F238E27FC236}">
                <a16:creationId xmlns:a16="http://schemas.microsoft.com/office/drawing/2014/main" id="{82E3168A-AB8B-E7B6-7B1D-2DBDECDE64AA}"/>
              </a:ext>
            </a:extLst>
          </p:cNvPr>
          <p:cNvPicPr>
            <a:picLocks noChangeAspect="1"/>
          </p:cNvPicPr>
          <p:nvPr/>
        </p:nvPicPr>
        <p:blipFill>
          <a:blip r:embed="rId2"/>
          <a:stretch>
            <a:fillRect/>
          </a:stretch>
        </p:blipFill>
        <p:spPr>
          <a:xfrm>
            <a:off x="2802999" y="2324887"/>
            <a:ext cx="6317327" cy="2850694"/>
          </a:xfrm>
          <a:prstGeom prst="rect">
            <a:avLst/>
          </a:prstGeom>
        </p:spPr>
      </p:pic>
      <p:sp>
        <p:nvSpPr>
          <p:cNvPr id="22" name="Content Placeholder 21">
            <a:extLst>
              <a:ext uri="{FF2B5EF4-FFF2-40B4-BE49-F238E27FC236}">
                <a16:creationId xmlns:a16="http://schemas.microsoft.com/office/drawing/2014/main" id="{97E21B61-1AD3-CA3A-4D4B-3CE956048F12}"/>
              </a:ext>
            </a:extLst>
          </p:cNvPr>
          <p:cNvSpPr>
            <a:spLocks noGrp="1"/>
          </p:cNvSpPr>
          <p:nvPr>
            <p:ph idx="1"/>
          </p:nvPr>
        </p:nvSpPr>
        <p:spPr>
          <a:xfrm>
            <a:off x="1225976" y="5630785"/>
            <a:ext cx="8761412" cy="825500"/>
          </a:xfrm>
        </p:spPr>
        <p:txBody>
          <a:bodyPr/>
          <a:lstStyle/>
          <a:p>
            <a:r>
              <a:rPr lang="en-US" dirty="0"/>
              <a:t>IC-7300 – The Innovative HF Transceiver with High Performance Real-Time Spectrum Scop</a:t>
            </a:r>
            <a:r>
              <a:rPr lang="en-US" dirty="0">
                <a:solidFill>
                  <a:schemeClr val="accent6">
                    <a:lumMod val="75000"/>
                  </a:schemeClr>
                </a:solidFill>
              </a:rPr>
              <a:t>e</a:t>
            </a:r>
            <a:endParaRPr lang="en-US" dirty="0"/>
          </a:p>
        </p:txBody>
      </p:sp>
    </p:spTree>
    <p:extLst>
      <p:ext uri="{BB962C8B-B14F-4D97-AF65-F5344CB8AC3E}">
        <p14:creationId xmlns:p14="http://schemas.microsoft.com/office/powerpoint/2010/main" val="2175732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6DDE8-9322-5A87-6B20-CC3C746FF8A9}"/>
              </a:ext>
            </a:extLst>
          </p:cNvPr>
          <p:cNvSpPr>
            <a:spLocks noGrp="1"/>
          </p:cNvSpPr>
          <p:nvPr>
            <p:ph type="title"/>
          </p:nvPr>
        </p:nvSpPr>
        <p:spPr/>
        <p:txBody>
          <a:bodyPr/>
          <a:lstStyle/>
          <a:p>
            <a:pPr algn="ctr"/>
            <a:r>
              <a:rPr lang="en-US" dirty="0">
                <a:solidFill>
                  <a:srgbClr val="FFFF00"/>
                </a:solidFill>
              </a:rPr>
              <a:t>IC-7300 Power Requirements</a:t>
            </a:r>
          </a:p>
        </p:txBody>
      </p:sp>
      <p:graphicFrame>
        <p:nvGraphicFramePr>
          <p:cNvPr id="5" name="Content Placeholder 4">
            <a:extLst>
              <a:ext uri="{FF2B5EF4-FFF2-40B4-BE49-F238E27FC236}">
                <a16:creationId xmlns:a16="http://schemas.microsoft.com/office/drawing/2014/main" id="{1E45FF2B-3BE2-5EFD-3A81-94F9F027CFA9}"/>
              </a:ext>
            </a:extLst>
          </p:cNvPr>
          <p:cNvGraphicFramePr>
            <a:graphicFrameLocks noGrp="1"/>
          </p:cNvGraphicFramePr>
          <p:nvPr>
            <p:ph idx="1"/>
            <p:extLst>
              <p:ext uri="{D42A27DB-BD31-4B8C-83A1-F6EECF244321}">
                <p14:modId xmlns:p14="http://schemas.microsoft.com/office/powerpoint/2010/main" val="3677772897"/>
              </p:ext>
            </p:extLst>
          </p:nvPr>
        </p:nvGraphicFramePr>
        <p:xfrm>
          <a:off x="1988457" y="2685144"/>
          <a:ext cx="8513827" cy="3378944"/>
        </p:xfrm>
        <a:graphic>
          <a:graphicData uri="http://schemas.openxmlformats.org/drawingml/2006/table">
            <a:tbl>
              <a:tblPr>
                <a:tableStyleId>{5C22544A-7EE6-4342-B048-85BDC9FD1C3A}</a:tableStyleId>
              </a:tblPr>
              <a:tblGrid>
                <a:gridCol w="1060441">
                  <a:extLst>
                    <a:ext uri="{9D8B030D-6E8A-4147-A177-3AD203B41FA5}">
                      <a16:colId xmlns:a16="http://schemas.microsoft.com/office/drawing/2014/main" val="1357632335"/>
                    </a:ext>
                  </a:extLst>
                </a:gridCol>
                <a:gridCol w="2120882">
                  <a:extLst>
                    <a:ext uri="{9D8B030D-6E8A-4147-A177-3AD203B41FA5}">
                      <a16:colId xmlns:a16="http://schemas.microsoft.com/office/drawing/2014/main" val="963649246"/>
                    </a:ext>
                  </a:extLst>
                </a:gridCol>
                <a:gridCol w="969547">
                  <a:extLst>
                    <a:ext uri="{9D8B030D-6E8A-4147-A177-3AD203B41FA5}">
                      <a16:colId xmlns:a16="http://schemas.microsoft.com/office/drawing/2014/main" val="1689312437"/>
                    </a:ext>
                  </a:extLst>
                </a:gridCol>
                <a:gridCol w="346480">
                  <a:extLst>
                    <a:ext uri="{9D8B030D-6E8A-4147-A177-3AD203B41FA5}">
                      <a16:colId xmlns:a16="http://schemas.microsoft.com/office/drawing/2014/main" val="400286626"/>
                    </a:ext>
                  </a:extLst>
                </a:gridCol>
                <a:gridCol w="41733">
                  <a:extLst>
                    <a:ext uri="{9D8B030D-6E8A-4147-A177-3AD203B41FA5}">
                      <a16:colId xmlns:a16="http://schemas.microsoft.com/office/drawing/2014/main" val="3229141469"/>
                    </a:ext>
                  </a:extLst>
                </a:gridCol>
                <a:gridCol w="2032954">
                  <a:extLst>
                    <a:ext uri="{9D8B030D-6E8A-4147-A177-3AD203B41FA5}">
                      <a16:colId xmlns:a16="http://schemas.microsoft.com/office/drawing/2014/main" val="1839003643"/>
                    </a:ext>
                  </a:extLst>
                </a:gridCol>
                <a:gridCol w="209676">
                  <a:extLst>
                    <a:ext uri="{9D8B030D-6E8A-4147-A177-3AD203B41FA5}">
                      <a16:colId xmlns:a16="http://schemas.microsoft.com/office/drawing/2014/main" val="952061727"/>
                    </a:ext>
                  </a:extLst>
                </a:gridCol>
                <a:gridCol w="1099544">
                  <a:extLst>
                    <a:ext uri="{9D8B030D-6E8A-4147-A177-3AD203B41FA5}">
                      <a16:colId xmlns:a16="http://schemas.microsoft.com/office/drawing/2014/main" val="3177834905"/>
                    </a:ext>
                  </a:extLst>
                </a:gridCol>
                <a:gridCol w="632570">
                  <a:extLst>
                    <a:ext uri="{9D8B030D-6E8A-4147-A177-3AD203B41FA5}">
                      <a16:colId xmlns:a16="http://schemas.microsoft.com/office/drawing/2014/main" val="3245660677"/>
                    </a:ext>
                  </a:extLst>
                </a:gridCol>
              </a:tblGrid>
              <a:tr h="464974">
                <a:tc gridSpan="7">
                  <a:txBody>
                    <a:bodyPr/>
                    <a:lstStyle/>
                    <a:p>
                      <a:pPr algn="l" fontAlgn="ctr"/>
                      <a:r>
                        <a:rPr lang="en-US" sz="2000" u="sng" strike="noStrike">
                          <a:effectLst/>
                        </a:rPr>
                        <a:t>Portable Power Requirements</a:t>
                      </a:r>
                      <a:endParaRPr lang="en-US" sz="2000" b="1" i="0" u="sng" strike="noStrike">
                        <a:solidFill>
                          <a:srgbClr val="000000"/>
                        </a:solidFill>
                        <a:effectLst/>
                        <a:latin typeface="Times New Roman" panose="02020603050405020304" pitchFamily="18" charset="0"/>
                      </a:endParaRPr>
                    </a:p>
                  </a:txBody>
                  <a:tcPr marL="7620" marR="7620" marT="762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fontAlgn="ctr"/>
                      <a:endParaRPr lang="en-US" sz="2000" b="1" i="0" u="sng" strike="noStrike">
                        <a:solidFill>
                          <a:srgbClr val="000000"/>
                        </a:solidFill>
                        <a:effectLst/>
                        <a:latin typeface="Times New Roman" panose="02020603050405020304" pitchFamily="18" charset="0"/>
                      </a:endParaRPr>
                    </a:p>
                  </a:txBody>
                  <a:tcPr marL="7620" marR="7620" marT="7620" marB="0" anchor="ct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741861923"/>
                  </a:ext>
                </a:extLst>
              </a:tr>
              <a:tr h="272179">
                <a:tc>
                  <a:txBody>
                    <a:bodyPr/>
                    <a:lstStyle/>
                    <a:p>
                      <a:pPr algn="ctr" fontAlgn="ctr"/>
                      <a:r>
                        <a:rPr lang="en-US" sz="1400" u="none" strike="noStrike" dirty="0">
                          <a:effectLst/>
                        </a:rPr>
                        <a:t>1</a:t>
                      </a:r>
                      <a:endParaRPr lang="en-US" sz="1400" b="1" i="0" u="none" strike="noStrike" dirty="0">
                        <a:solidFill>
                          <a:srgbClr val="000000"/>
                        </a:solidFill>
                        <a:effectLst/>
                        <a:latin typeface="Calibri" panose="020F0502020204030204" pitchFamily="34" charset="0"/>
                      </a:endParaRPr>
                    </a:p>
                  </a:txBody>
                  <a:tcPr marL="7620" marR="7620" marT="7620" marB="0" anchor="ctr"/>
                </a:tc>
                <a:tc>
                  <a:txBody>
                    <a:bodyPr/>
                    <a:lstStyle/>
                    <a:p>
                      <a:pPr algn="l" fontAlgn="ctr"/>
                      <a:r>
                        <a:rPr lang="en-US" sz="1400" u="sng" strike="noStrike">
                          <a:effectLst/>
                        </a:rPr>
                        <a:t>Radio IC-7300</a:t>
                      </a:r>
                      <a:endParaRPr lang="en-US" sz="1400" b="1" i="0" u="sng" strike="noStrike">
                        <a:solidFill>
                          <a:srgbClr val="000000"/>
                        </a:solidFill>
                        <a:effectLst/>
                        <a:latin typeface="Calibri" panose="020F0502020204030204" pitchFamily="34" charset="0"/>
                      </a:endParaRPr>
                    </a:p>
                  </a:txBody>
                  <a:tcPr marL="7620" marR="7620" marT="7620" marB="0" anchor="ctr"/>
                </a:tc>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gridSpan="3">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tc>
                <a:tc hMerge="1">
                  <a:txBody>
                    <a:bodyPr/>
                    <a:lstStyle/>
                    <a:p>
                      <a:endParaRPr lang="en-US"/>
                    </a:p>
                  </a:txBody>
                  <a:tcPr/>
                </a:tc>
                <a:tc hMerge="1">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400" u="none" strike="noStrike">
                          <a:effectLst/>
                        </a:rPr>
                        <a:t>Nom</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281876930"/>
                  </a:ext>
                </a:extLst>
              </a:tr>
              <a:tr h="272179">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tc>
                <a:tc gridSpan="6">
                  <a:txBody>
                    <a:bodyPr/>
                    <a:lstStyle/>
                    <a:p>
                      <a:pPr algn="l" fontAlgn="ctr"/>
                      <a:r>
                        <a:rPr lang="en-US" sz="1400" u="none" strike="noStrike" dirty="0">
                          <a:effectLst/>
                        </a:rPr>
                        <a:t>a.       Power supply requirement: 13.8 V DC (±15%)</a:t>
                      </a:r>
                      <a:endParaRPr lang="en-US" sz="1400" b="0" i="0" u="none" strike="noStrike" dirty="0">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fontAlgn="ct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r" fontAlgn="b"/>
                      <a:r>
                        <a:rPr lang="en-US" sz="1400" u="none" strike="noStrike">
                          <a:effectLst/>
                        </a:rPr>
                        <a:t>13.8</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400" u="none" strike="noStrike">
                          <a:effectLst/>
                        </a:rPr>
                        <a:t>V</a:t>
                      </a:r>
                      <a:endParaRPr lang="en-US"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229675008"/>
                  </a:ext>
                </a:extLst>
              </a:tr>
              <a:tr h="272179">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gridSpan="6">
                  <a:txBody>
                    <a:bodyPr/>
                    <a:lstStyle/>
                    <a:p>
                      <a:pPr algn="l" fontAlgn="ctr"/>
                      <a:r>
                        <a:rPr lang="en-US" sz="1400" u="none" strike="noStrike" dirty="0">
                          <a:effectLst/>
                        </a:rPr>
                        <a:t>b.       Power consumption: Receive Standby 0.9 A</a:t>
                      </a:r>
                      <a:endParaRPr lang="en-US" sz="1400" b="0" i="0" u="none" strike="noStrike" dirty="0">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l" fontAlgn="ctr"/>
                      <a:endParaRPr lang="en-US" sz="1100" b="0" i="0" u="none" strike="noStrike">
                        <a:solidFill>
                          <a:srgbClr val="000000"/>
                        </a:solidFill>
                        <a:effectLst/>
                        <a:latin typeface="Calibri" panose="020F0502020204030204" pitchFamily="34" charset="0"/>
                      </a:endParaRPr>
                    </a:p>
                  </a:txBody>
                  <a:tcPr marL="7620" marR="7620" marT="7620" marB="0" anchor="ctr"/>
                </a:tc>
                <a:tc>
                  <a:txBody>
                    <a:bodyPr/>
                    <a:lstStyle/>
                    <a:p>
                      <a:pPr algn="r" fontAlgn="b"/>
                      <a:r>
                        <a:rPr lang="en-US" sz="1400" u="none" strike="noStrike">
                          <a:effectLst/>
                        </a:rPr>
                        <a:t>0.9</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400" u="none" strike="noStrike">
                          <a:effectLst/>
                        </a:rPr>
                        <a:t>A</a:t>
                      </a:r>
                      <a:endParaRPr lang="en-US"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94388231"/>
                  </a:ext>
                </a:extLst>
              </a:tr>
              <a:tr h="272179">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gridSpan="3">
                  <a:txBody>
                    <a:bodyPr/>
                    <a:lstStyle/>
                    <a:p>
                      <a:pPr algn="l" fontAlgn="ctr"/>
                      <a:r>
                        <a:rPr lang="pt-BR" sz="1400" u="none" strike="noStrike" dirty="0">
                          <a:effectLst/>
                        </a:rPr>
                        <a:t>c.       Maximum audio 1.25 A</a:t>
                      </a:r>
                      <a:endParaRPr lang="pt-BR" sz="1400" b="0" i="0" u="none" strike="noStrike" dirty="0">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tc>
                <a:tc gridSpan="2">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hMerge="1">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400" u="none" strike="noStrike" dirty="0">
                          <a:effectLst/>
                        </a:rPr>
                        <a:t>1.25</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400" u="none" strike="noStrike">
                          <a:effectLst/>
                        </a:rPr>
                        <a:t>A</a:t>
                      </a:r>
                      <a:endParaRPr lang="en-US"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037285124"/>
                  </a:ext>
                </a:extLst>
              </a:tr>
              <a:tr h="272179">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gridSpan="4">
                  <a:txBody>
                    <a:bodyPr/>
                    <a:lstStyle/>
                    <a:p>
                      <a:pPr algn="l" fontAlgn="ctr"/>
                      <a:r>
                        <a:rPr lang="en-US" sz="1400" u="none" strike="noStrike" dirty="0">
                          <a:effectLst/>
                        </a:rPr>
                        <a:t>d.       Transmit Maximum power 21.0 A</a:t>
                      </a:r>
                      <a:endParaRPr lang="en-US" sz="1400" b="0" i="0" u="none" strike="noStrike" dirty="0">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endParaRPr lang="en-US"/>
                    </a:p>
                  </a:txBody>
                  <a:tcPr/>
                </a:tc>
                <a:tc hMerge="1">
                  <a:txBody>
                    <a:bodyPr/>
                    <a:lstStyle/>
                    <a:p>
                      <a:pPr algn="l" fontAlgn="ctr"/>
                      <a:endParaRPr lang="en-US" sz="1100" b="0" i="0" u="none" strike="noStrike">
                        <a:solidFill>
                          <a:srgbClr val="000000"/>
                        </a:solidFill>
                        <a:effectLst/>
                        <a:latin typeface="Calibri" panose="020F0502020204030204" pitchFamily="34" charset="0"/>
                      </a:endParaRPr>
                    </a:p>
                  </a:txBody>
                  <a:tcPr marL="7620" marR="7620" marT="7620" marB="0" anchor="ctr"/>
                </a:tc>
                <a:tc gridSpan="2">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hMerge="1">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400" u="none" strike="noStrike">
                          <a:effectLst/>
                        </a:rPr>
                        <a:t>21</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400" u="none" strike="noStrike">
                          <a:effectLst/>
                        </a:rPr>
                        <a:t>A</a:t>
                      </a:r>
                      <a:endParaRPr lang="en-US"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40185010"/>
                  </a:ext>
                </a:extLst>
              </a:tr>
              <a:tr h="272179">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gridSpan="4">
                  <a:txBody>
                    <a:bodyPr/>
                    <a:lstStyle/>
                    <a:p>
                      <a:pPr algn="l" fontAlgn="ctr"/>
                      <a:r>
                        <a:rPr lang="en-US" sz="1400" u="none" strike="noStrike" dirty="0">
                          <a:effectLst/>
                        </a:rPr>
                        <a:t>e.       Transmit Maximum RF 100 Watts</a:t>
                      </a:r>
                      <a:endParaRPr lang="en-US" sz="1400" b="0" i="0" u="none" strike="noStrike" dirty="0">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endParaRPr lang="en-US"/>
                    </a:p>
                  </a:txBody>
                  <a:tcPr/>
                </a:tc>
                <a:tc hMerge="1">
                  <a:txBody>
                    <a:bodyPr/>
                    <a:lstStyle/>
                    <a:p>
                      <a:pPr algn="l" fontAlgn="ctr"/>
                      <a:endParaRPr lang="en-US" sz="1100" b="0" i="0" u="none" strike="noStrike">
                        <a:solidFill>
                          <a:srgbClr val="000000"/>
                        </a:solidFill>
                        <a:effectLst/>
                        <a:latin typeface="Calibri" panose="020F0502020204030204" pitchFamily="34" charset="0"/>
                      </a:endParaRPr>
                    </a:p>
                  </a:txBody>
                  <a:tcPr marL="7620" marR="7620" marT="7620" marB="0" anchor="ctr"/>
                </a:tc>
                <a:tc gridSpan="2">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tc>
                <a:tc hMerge="1">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400" u="none" strike="noStrike">
                          <a:effectLst/>
                        </a:rPr>
                        <a:t>100</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400" u="none" strike="noStrike">
                          <a:effectLst/>
                        </a:rPr>
                        <a:t>Wout</a:t>
                      </a:r>
                      <a:endParaRPr lang="en-US" sz="14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214405417"/>
                  </a:ext>
                </a:extLst>
              </a:tr>
              <a:tr h="272179">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gridSpan="2">
                  <a:txBody>
                    <a:bodyPr/>
                    <a:lstStyle/>
                    <a:p>
                      <a:pPr algn="l" fontAlgn="ctr"/>
                      <a:r>
                        <a:rPr lang="en-US" sz="1400" u="none" strike="noStrike" dirty="0">
                          <a:effectLst/>
                        </a:rPr>
                        <a:t>f. DC power on transmit</a:t>
                      </a:r>
                      <a:endParaRPr lang="en-US" sz="1400" b="0" i="0" u="none" strike="noStrike" dirty="0">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gridSpan="2">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tc>
                <a:tc hMerge="1">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gridSpan="2">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tc>
                <a:tc hMerge="1">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400" u="none" strike="noStrike" dirty="0">
                          <a:effectLst/>
                        </a:rPr>
                        <a:t>289.8</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400" u="none" strike="noStrike" dirty="0">
                          <a:effectLst/>
                        </a:rPr>
                        <a:t>Win</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978470417"/>
                  </a:ext>
                </a:extLst>
              </a:tr>
              <a:tr h="464359">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gridSpan="2">
                  <a:txBody>
                    <a:bodyPr/>
                    <a:lstStyle/>
                    <a:p>
                      <a:pPr algn="l" fontAlgn="ctr"/>
                      <a:r>
                        <a:rPr lang="en-US" sz="1400" u="none" strike="noStrike">
                          <a:effectLst/>
                        </a:rPr>
                        <a:t>g. RF Pwr Amp efficiency</a:t>
                      </a:r>
                      <a:endParaRPr lang="en-US" sz="1400" b="0" i="0" u="none" strike="noStrike">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gridSpan="2">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hMerge="1">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gridSpan="2">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hMerge="1">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400" u="none" strike="noStrike">
                          <a:effectLst/>
                        </a:rPr>
                        <a:t>34.51%</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623726974"/>
                  </a:ext>
                </a:extLst>
              </a:tr>
              <a:tr h="272179">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gridSpan="2">
                  <a:txBody>
                    <a:bodyPr/>
                    <a:lstStyle/>
                    <a:p>
                      <a:pPr algn="l" fontAlgn="ctr"/>
                      <a:r>
                        <a:rPr lang="en-US" sz="1400" u="none" strike="noStrike">
                          <a:effectLst/>
                        </a:rPr>
                        <a:t>h. Duty Cycle, Tx to Rx ratio/min. </a:t>
                      </a:r>
                      <a:endParaRPr lang="en-US" sz="1400" b="0" i="0" u="none" strike="noStrike">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gridSpan="2">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hMerge="1">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gridSpan="2">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hMerge="1">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20397420"/>
                  </a:ext>
                </a:extLst>
              </a:tr>
              <a:tr h="272179">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gridSpan="2">
                  <a:txBody>
                    <a:bodyPr/>
                    <a:lstStyle/>
                    <a:p>
                      <a:pPr algn="l" fontAlgn="ctr"/>
                      <a:r>
                        <a:rPr lang="en-US" sz="1400" u="none" strike="noStrike">
                          <a:effectLst/>
                        </a:rPr>
                        <a:t>Assume CQ, CQ, CQ, Callsign,</a:t>
                      </a:r>
                      <a:endParaRPr lang="en-US" sz="1400" b="0" i="0" u="none" strike="noStrike">
                        <a:solidFill>
                          <a:srgbClr val="000000"/>
                        </a:solidFill>
                        <a:effectLst/>
                        <a:latin typeface="Calibri" panose="020F0502020204030204" pitchFamily="34" charset="0"/>
                      </a:endParaRPr>
                    </a:p>
                  </a:txBody>
                  <a:tcPr marR="7620" marT="7620" marB="0" anchor="ctr"/>
                </a:tc>
                <a:tc hMerge="1">
                  <a:txBody>
                    <a:bodyPr/>
                    <a:lstStyle/>
                    <a:p>
                      <a:endParaRPr lang="en-US"/>
                    </a:p>
                  </a:txBody>
                  <a:tcPr/>
                </a:tc>
                <a:tc gridSpan="2">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hMerge="1">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gridSpan="2">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hMerge="1">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797548896"/>
                  </a:ext>
                </a:extLst>
              </a:tr>
            </a:tbl>
          </a:graphicData>
        </a:graphic>
      </p:graphicFrame>
      <p:sp>
        <p:nvSpPr>
          <p:cNvPr id="4" name="Slide Number Placeholder 3">
            <a:extLst>
              <a:ext uri="{FF2B5EF4-FFF2-40B4-BE49-F238E27FC236}">
                <a16:creationId xmlns:a16="http://schemas.microsoft.com/office/drawing/2014/main" id="{0E230990-CD7B-D591-4C41-418B0721634F}"/>
              </a:ext>
            </a:extLst>
          </p:cNvPr>
          <p:cNvSpPr>
            <a:spLocks noGrp="1"/>
          </p:cNvSpPr>
          <p:nvPr>
            <p:ph type="sldNum" sz="quarter" idx="12"/>
          </p:nvPr>
        </p:nvSpPr>
        <p:spPr/>
        <p:txBody>
          <a:bodyPr/>
          <a:lstStyle/>
          <a:p>
            <a:fld id="{D57F1E4F-1CFF-5643-939E-217C01CDF565}" type="slidenum">
              <a:rPr lang="en-US" smtClean="0"/>
              <a:pPr/>
              <a:t>4</a:t>
            </a:fld>
            <a:endParaRPr lang="en-US" dirty="0"/>
          </a:p>
        </p:txBody>
      </p:sp>
    </p:spTree>
    <p:extLst>
      <p:ext uri="{BB962C8B-B14F-4D97-AF65-F5344CB8AC3E}">
        <p14:creationId xmlns:p14="http://schemas.microsoft.com/office/powerpoint/2010/main" val="1249910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05E6B-EEF9-8CD8-C1EB-AA229691640F}"/>
              </a:ext>
            </a:extLst>
          </p:cNvPr>
          <p:cNvSpPr>
            <a:spLocks noGrp="1"/>
          </p:cNvSpPr>
          <p:nvPr>
            <p:ph type="title"/>
          </p:nvPr>
        </p:nvSpPr>
        <p:spPr/>
        <p:txBody>
          <a:bodyPr/>
          <a:lstStyle/>
          <a:p>
            <a:pPr algn="ctr"/>
            <a:r>
              <a:rPr lang="en-US" dirty="0">
                <a:solidFill>
                  <a:srgbClr val="FFFF00"/>
                </a:solidFill>
              </a:rPr>
              <a:t>Dell Inspiron 7706 2n1 Laptop</a:t>
            </a:r>
          </a:p>
        </p:txBody>
      </p:sp>
      <p:pic>
        <p:nvPicPr>
          <p:cNvPr id="6" name="Content Placeholder 5" descr="A picture containing text, electronics, computer&#10;&#10;Description automatically generated">
            <a:extLst>
              <a:ext uri="{FF2B5EF4-FFF2-40B4-BE49-F238E27FC236}">
                <a16:creationId xmlns:a16="http://schemas.microsoft.com/office/drawing/2014/main" id="{A72E69DC-732A-F1CF-0534-C7092BC9348D}"/>
              </a:ext>
            </a:extLst>
          </p:cNvPr>
          <p:cNvPicPr>
            <a:picLocks noGrp="1" noChangeAspect="1"/>
          </p:cNvPicPr>
          <p:nvPr>
            <p:ph idx="1"/>
          </p:nvPr>
        </p:nvPicPr>
        <p:blipFill>
          <a:blip r:embed="rId2"/>
          <a:stretch>
            <a:fillRect/>
          </a:stretch>
        </p:blipFill>
        <p:spPr>
          <a:xfrm>
            <a:off x="822461" y="2468032"/>
            <a:ext cx="4190065" cy="3416300"/>
          </a:xfrm>
        </p:spPr>
      </p:pic>
      <p:sp>
        <p:nvSpPr>
          <p:cNvPr id="4" name="Slide Number Placeholder 3">
            <a:extLst>
              <a:ext uri="{FF2B5EF4-FFF2-40B4-BE49-F238E27FC236}">
                <a16:creationId xmlns:a16="http://schemas.microsoft.com/office/drawing/2014/main" id="{C0E34448-F507-1D5B-A8F4-52A8532EBA0D}"/>
              </a:ext>
            </a:extLst>
          </p:cNvPr>
          <p:cNvSpPr>
            <a:spLocks noGrp="1"/>
          </p:cNvSpPr>
          <p:nvPr>
            <p:ph type="sldNum" sz="quarter" idx="12"/>
          </p:nvPr>
        </p:nvSpPr>
        <p:spPr/>
        <p:txBody>
          <a:bodyPr/>
          <a:lstStyle/>
          <a:p>
            <a:fld id="{D57F1E4F-1CFF-5643-939E-217C01CDF565}" type="slidenum">
              <a:rPr lang="en-US" smtClean="0"/>
              <a:pPr/>
              <a:t>5</a:t>
            </a:fld>
            <a:endParaRPr lang="en-US" dirty="0"/>
          </a:p>
        </p:txBody>
      </p:sp>
      <p:graphicFrame>
        <p:nvGraphicFramePr>
          <p:cNvPr id="8" name="Table 7">
            <a:extLst>
              <a:ext uri="{FF2B5EF4-FFF2-40B4-BE49-F238E27FC236}">
                <a16:creationId xmlns:a16="http://schemas.microsoft.com/office/drawing/2014/main" id="{CA841474-D97F-E1B7-2841-BE5F039A05C6}"/>
              </a:ext>
            </a:extLst>
          </p:cNvPr>
          <p:cNvGraphicFramePr>
            <a:graphicFrameLocks noGrp="1"/>
          </p:cNvGraphicFramePr>
          <p:nvPr>
            <p:extLst>
              <p:ext uri="{D42A27DB-BD31-4B8C-83A1-F6EECF244321}">
                <p14:modId xmlns:p14="http://schemas.microsoft.com/office/powerpoint/2010/main" val="2180842675"/>
              </p:ext>
            </p:extLst>
          </p:nvPr>
        </p:nvGraphicFramePr>
        <p:xfrm>
          <a:off x="5464447" y="3222171"/>
          <a:ext cx="5726290" cy="2455669"/>
        </p:xfrm>
        <a:graphic>
          <a:graphicData uri="http://schemas.openxmlformats.org/drawingml/2006/table">
            <a:tbl>
              <a:tblPr>
                <a:tableStyleId>{5C22544A-7EE6-4342-B048-85BDC9FD1C3A}</a:tableStyleId>
              </a:tblPr>
              <a:tblGrid>
                <a:gridCol w="2630998">
                  <a:extLst>
                    <a:ext uri="{9D8B030D-6E8A-4147-A177-3AD203B41FA5}">
                      <a16:colId xmlns:a16="http://schemas.microsoft.com/office/drawing/2014/main" val="3166729176"/>
                    </a:ext>
                  </a:extLst>
                </a:gridCol>
                <a:gridCol w="1031764">
                  <a:extLst>
                    <a:ext uri="{9D8B030D-6E8A-4147-A177-3AD203B41FA5}">
                      <a16:colId xmlns:a16="http://schemas.microsoft.com/office/drawing/2014/main" val="2716969744"/>
                    </a:ext>
                  </a:extLst>
                </a:gridCol>
                <a:gridCol w="1031764">
                  <a:extLst>
                    <a:ext uri="{9D8B030D-6E8A-4147-A177-3AD203B41FA5}">
                      <a16:colId xmlns:a16="http://schemas.microsoft.com/office/drawing/2014/main" val="1989714061"/>
                    </a:ext>
                  </a:extLst>
                </a:gridCol>
                <a:gridCol w="1031764">
                  <a:extLst>
                    <a:ext uri="{9D8B030D-6E8A-4147-A177-3AD203B41FA5}">
                      <a16:colId xmlns:a16="http://schemas.microsoft.com/office/drawing/2014/main" val="2438091675"/>
                    </a:ext>
                  </a:extLst>
                </a:gridCol>
              </a:tblGrid>
              <a:tr h="285377">
                <a:tc>
                  <a:txBody>
                    <a:bodyPr/>
                    <a:lstStyle/>
                    <a:p>
                      <a:pPr algn="l" fontAlgn="ctr"/>
                      <a:r>
                        <a:rPr lang="en-US" sz="1400" u="sng" strike="noStrike" dirty="0">
                          <a:effectLst/>
                        </a:rPr>
                        <a:t>Dell Inspiron 7706 2n1 Laptop</a:t>
                      </a:r>
                      <a:endParaRPr lang="en-US" sz="1400" b="1" i="0" u="sng" strike="noStrike" dirty="0">
                        <a:solidFill>
                          <a:srgbClr val="0F1111"/>
                        </a:solidFill>
                        <a:effectLst/>
                        <a:latin typeface="Calibri" panose="020F0502020204030204" pitchFamily="34" charset="0"/>
                      </a:endParaRPr>
                    </a:p>
                  </a:txBody>
                  <a:tcPr marL="7620" marR="7620" marT="7620" marB="0" anchor="ct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518035573"/>
                  </a:ext>
                </a:extLst>
              </a:tr>
              <a:tr h="285377">
                <a:tc gridSpan="4">
                  <a:txBody>
                    <a:bodyPr/>
                    <a:lstStyle/>
                    <a:p>
                      <a:pPr algn="l" fontAlgn="ctr"/>
                      <a:r>
                        <a:rPr lang="en-US" sz="1400" u="none" strike="noStrike" dirty="0">
                          <a:effectLst/>
                        </a:rPr>
                        <a:t>a. 8 hours /Li-Ion 4 cells 68 Whr (340 grams, 233 x 95.9 X 7.05mm)</a:t>
                      </a:r>
                      <a:endParaRPr lang="en-US" sz="1400" b="0" i="0" u="none" strike="noStrike" dirty="0">
                        <a:solidFill>
                          <a:srgbClr val="0F1111"/>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58376315"/>
                  </a:ext>
                </a:extLst>
              </a:tr>
              <a:tr h="285377">
                <a:tc>
                  <a:txBody>
                    <a:bodyPr/>
                    <a:lstStyle/>
                    <a:p>
                      <a:pPr algn="l" fontAlgn="ctr"/>
                      <a:r>
                        <a:rPr lang="en-US" sz="1400" u="none" strike="noStrike" dirty="0">
                          <a:effectLst/>
                        </a:rPr>
                        <a:t>b. Processor wattage 28W</a:t>
                      </a:r>
                      <a:endParaRPr lang="en-US" sz="1400" b="0" i="0" u="none" strike="noStrike" dirty="0">
                        <a:solidFill>
                          <a:srgbClr val="0F1111"/>
                        </a:solidFill>
                        <a:effectLst/>
                        <a:latin typeface="Calibri" panose="020F0502020204030204" pitchFamily="34" charset="0"/>
                      </a:endParaRPr>
                    </a:p>
                  </a:txBody>
                  <a:tcPr marL="7620" marR="7620" marT="7620" marB="0" anchor="ct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86005742"/>
                  </a:ext>
                </a:extLst>
              </a:tr>
              <a:tr h="285377">
                <a:tc gridSpan="3">
                  <a:txBody>
                    <a:bodyPr/>
                    <a:lstStyle/>
                    <a:p>
                      <a:pPr algn="l" fontAlgn="ctr"/>
                      <a:r>
                        <a:rPr lang="en-US" sz="1400" u="none" strike="noStrike" dirty="0">
                          <a:effectLst/>
                        </a:rPr>
                        <a:t>c. Input current (maximum)   1.50A  (Power adapter)</a:t>
                      </a:r>
                      <a:endParaRPr lang="en-US" sz="1400" b="0" i="0" u="none" strike="noStrike" dirty="0">
                        <a:solidFill>
                          <a:srgbClr val="0F1111"/>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232377620"/>
                  </a:ext>
                </a:extLst>
              </a:tr>
              <a:tr h="514392">
                <a:tc gridSpan="3">
                  <a:txBody>
                    <a:bodyPr/>
                    <a:lstStyle/>
                    <a:p>
                      <a:pPr algn="l" fontAlgn="ctr"/>
                      <a:r>
                        <a:rPr lang="en-US" sz="1400" u="none" strike="noStrike" dirty="0">
                          <a:effectLst/>
                        </a:rPr>
                        <a:t>d. Output current (continuous)  4.62A  (Power adapter)</a:t>
                      </a:r>
                      <a:endParaRPr lang="en-US" sz="1400" b="0" i="0" u="none" strike="noStrike" dirty="0">
                        <a:solidFill>
                          <a:srgbClr val="0F1111"/>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66099244"/>
                  </a:ext>
                </a:extLst>
              </a:tr>
              <a:tr h="514392">
                <a:tc gridSpan="2">
                  <a:txBody>
                    <a:bodyPr/>
                    <a:lstStyle/>
                    <a:p>
                      <a:pPr algn="l" fontAlgn="ctr"/>
                      <a:r>
                        <a:rPr lang="en-US" sz="1400" u="none" strike="noStrike" dirty="0">
                          <a:effectLst/>
                        </a:rPr>
                        <a:t>e. Battery  4-cell 68 </a:t>
                      </a:r>
                      <a:r>
                        <a:rPr lang="en-US" sz="1400" u="none" strike="noStrike" dirty="0" err="1">
                          <a:effectLst/>
                        </a:rPr>
                        <a:t>Wh</a:t>
                      </a:r>
                      <a:r>
                        <a:rPr lang="en-US" sz="1400" u="none" strike="noStrike" dirty="0">
                          <a:effectLst/>
                        </a:rPr>
                        <a:t> “smart” lithium-ion</a:t>
                      </a:r>
                      <a:endParaRPr lang="en-US" sz="1400" b="0" i="0" u="none" strike="noStrike" dirty="0">
                        <a:solidFill>
                          <a:srgbClr val="0F1111"/>
                        </a:solidFill>
                        <a:effectLst/>
                        <a:latin typeface="Calibri" panose="020F0502020204030204" pitchFamily="34" charset="0"/>
                      </a:endParaRPr>
                    </a:p>
                  </a:txBody>
                  <a:tcPr marL="7620" marR="7620" marT="7620" marB="0" anchor="ct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55224559"/>
                  </a:ext>
                </a:extLst>
              </a:tr>
              <a:tr h="285377">
                <a:tc>
                  <a:txBody>
                    <a:bodyPr/>
                    <a:lstStyle/>
                    <a:p>
                      <a:pPr algn="l" fontAlgn="ctr"/>
                      <a:r>
                        <a:rPr lang="da-DK" sz="1400" u="none" strike="noStrike" dirty="0">
                          <a:effectLst/>
                        </a:rPr>
                        <a:t>f. Battery voltage 15.20 VDC</a:t>
                      </a:r>
                      <a:endParaRPr lang="da-DK" sz="1400" b="0" i="0" u="none" strike="noStrike" dirty="0">
                        <a:solidFill>
                          <a:srgbClr val="0F1111"/>
                        </a:solidFill>
                        <a:effectLst/>
                        <a:latin typeface="Calibri" panose="020F0502020204030204" pitchFamily="34" charset="0"/>
                      </a:endParaRPr>
                    </a:p>
                  </a:txBody>
                  <a:tcPr marL="7620" marR="7620" marT="7620" marB="0" anchor="ct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220101140"/>
                  </a:ext>
                </a:extLst>
              </a:tr>
            </a:tbl>
          </a:graphicData>
        </a:graphic>
      </p:graphicFrame>
    </p:spTree>
    <p:extLst>
      <p:ext uri="{BB962C8B-B14F-4D97-AF65-F5344CB8AC3E}">
        <p14:creationId xmlns:p14="http://schemas.microsoft.com/office/powerpoint/2010/main" val="5594219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AA0BF-9B4C-A9D8-B06D-6A813021C85E}"/>
              </a:ext>
            </a:extLst>
          </p:cNvPr>
          <p:cNvSpPr>
            <a:spLocks noGrp="1"/>
          </p:cNvSpPr>
          <p:nvPr>
            <p:ph type="title"/>
          </p:nvPr>
        </p:nvSpPr>
        <p:spPr/>
        <p:txBody>
          <a:bodyPr/>
          <a:lstStyle/>
          <a:p>
            <a:pPr algn="ctr"/>
            <a:r>
              <a:rPr lang="en-US" dirty="0">
                <a:solidFill>
                  <a:srgbClr val="FFFF00"/>
                </a:solidFill>
              </a:rPr>
              <a:t>Base Battery Requirements</a:t>
            </a:r>
          </a:p>
        </p:txBody>
      </p:sp>
      <p:graphicFrame>
        <p:nvGraphicFramePr>
          <p:cNvPr id="5" name="Content Placeholder 4">
            <a:extLst>
              <a:ext uri="{FF2B5EF4-FFF2-40B4-BE49-F238E27FC236}">
                <a16:creationId xmlns:a16="http://schemas.microsoft.com/office/drawing/2014/main" id="{8E2971AE-B0F3-6609-F3B7-C8B56C03FCF7}"/>
              </a:ext>
            </a:extLst>
          </p:cNvPr>
          <p:cNvGraphicFramePr>
            <a:graphicFrameLocks noGrp="1"/>
          </p:cNvGraphicFramePr>
          <p:nvPr>
            <p:ph idx="1"/>
            <p:extLst>
              <p:ext uri="{D42A27DB-BD31-4B8C-83A1-F6EECF244321}">
                <p14:modId xmlns:p14="http://schemas.microsoft.com/office/powerpoint/2010/main" val="2986895721"/>
              </p:ext>
            </p:extLst>
          </p:nvPr>
        </p:nvGraphicFramePr>
        <p:xfrm>
          <a:off x="5326165" y="3204837"/>
          <a:ext cx="6517492" cy="2107390"/>
        </p:xfrm>
        <a:graphic>
          <a:graphicData uri="http://schemas.openxmlformats.org/drawingml/2006/table">
            <a:tbl>
              <a:tblPr>
                <a:tableStyleId>{5C22544A-7EE6-4342-B048-85BDC9FD1C3A}</a:tableStyleId>
              </a:tblPr>
              <a:tblGrid>
                <a:gridCol w="425539">
                  <a:extLst>
                    <a:ext uri="{9D8B030D-6E8A-4147-A177-3AD203B41FA5}">
                      <a16:colId xmlns:a16="http://schemas.microsoft.com/office/drawing/2014/main" val="2254288880"/>
                    </a:ext>
                  </a:extLst>
                </a:gridCol>
                <a:gridCol w="2760141">
                  <a:extLst>
                    <a:ext uri="{9D8B030D-6E8A-4147-A177-3AD203B41FA5}">
                      <a16:colId xmlns:a16="http://schemas.microsoft.com/office/drawing/2014/main" val="3738285103"/>
                    </a:ext>
                  </a:extLst>
                </a:gridCol>
                <a:gridCol w="1533062">
                  <a:extLst>
                    <a:ext uri="{9D8B030D-6E8A-4147-A177-3AD203B41FA5}">
                      <a16:colId xmlns:a16="http://schemas.microsoft.com/office/drawing/2014/main" val="842504301"/>
                    </a:ext>
                  </a:extLst>
                </a:gridCol>
                <a:gridCol w="669387">
                  <a:extLst>
                    <a:ext uri="{9D8B030D-6E8A-4147-A177-3AD203B41FA5}">
                      <a16:colId xmlns:a16="http://schemas.microsoft.com/office/drawing/2014/main" val="3427578159"/>
                    </a:ext>
                  </a:extLst>
                </a:gridCol>
                <a:gridCol w="403255">
                  <a:extLst>
                    <a:ext uri="{9D8B030D-6E8A-4147-A177-3AD203B41FA5}">
                      <a16:colId xmlns:a16="http://schemas.microsoft.com/office/drawing/2014/main" val="33505168"/>
                    </a:ext>
                  </a:extLst>
                </a:gridCol>
                <a:gridCol w="726108">
                  <a:extLst>
                    <a:ext uri="{9D8B030D-6E8A-4147-A177-3AD203B41FA5}">
                      <a16:colId xmlns:a16="http://schemas.microsoft.com/office/drawing/2014/main" val="3046218154"/>
                    </a:ext>
                  </a:extLst>
                </a:gridCol>
              </a:tblGrid>
              <a:tr h="302786">
                <a:tc>
                  <a:txBody>
                    <a:bodyPr/>
                    <a:lstStyle/>
                    <a:p>
                      <a:pPr algn="ctr" fontAlgn="ctr"/>
                      <a:r>
                        <a:rPr lang="en-US" sz="1400" u="none" strike="noStrike" baseline="0" dirty="0">
                          <a:effectLst/>
                        </a:rPr>
                        <a:t>2</a:t>
                      </a:r>
                      <a:endParaRPr lang="en-US" sz="1400" b="1" i="0" u="none" strike="noStrike" baseline="0" dirty="0">
                        <a:solidFill>
                          <a:srgbClr val="000000"/>
                        </a:solidFill>
                        <a:effectLst/>
                        <a:latin typeface="Calibri" panose="020F0502020204030204" pitchFamily="34" charset="0"/>
                      </a:endParaRPr>
                    </a:p>
                  </a:txBody>
                  <a:tcPr marL="7620" marR="7620" marT="7620" marB="0" anchor="ctr"/>
                </a:tc>
                <a:tc gridSpan="2">
                  <a:txBody>
                    <a:bodyPr/>
                    <a:lstStyle/>
                    <a:p>
                      <a:pPr algn="l" fontAlgn="ctr"/>
                      <a:r>
                        <a:rPr lang="en-US" sz="1400" u="sng" strike="noStrike" baseline="0" dirty="0" err="1">
                          <a:effectLst/>
                        </a:rPr>
                        <a:t>Bioenno</a:t>
                      </a:r>
                      <a:r>
                        <a:rPr lang="en-US" sz="1400" u="sng" strike="noStrike" baseline="0" dirty="0">
                          <a:effectLst/>
                        </a:rPr>
                        <a:t> Power BLF-1240A LiFePO4 Battery</a:t>
                      </a:r>
                      <a:endParaRPr lang="en-US" sz="1400" b="1" i="0" u="sng" strike="noStrike" baseline="0" dirty="0">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a:txBody>
                    <a:bodyPr/>
                    <a:lstStyle/>
                    <a:p>
                      <a:pPr algn="l" fontAlgn="b"/>
                      <a:endParaRPr lang="en-US" sz="1400" b="0" i="0" u="none" strike="noStrike" baseline="0" dirty="0">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baseline="0"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67756344"/>
                  </a:ext>
                </a:extLst>
              </a:tr>
              <a:tr h="302786">
                <a:tc>
                  <a:txBody>
                    <a:bodyPr/>
                    <a:lstStyle/>
                    <a:p>
                      <a:pPr algn="l" fontAlgn="b"/>
                      <a:endParaRPr lang="en-US" sz="1400" b="0" i="0" u="none" strike="noStrike" baseline="0" dirty="0">
                        <a:solidFill>
                          <a:srgbClr val="000000"/>
                        </a:solidFill>
                        <a:effectLst/>
                        <a:latin typeface="Calibri" panose="020F0502020204030204" pitchFamily="34" charset="0"/>
                      </a:endParaRPr>
                    </a:p>
                  </a:txBody>
                  <a:tcPr marL="7620" marR="7620" marT="7620" marB="0" anchor="b"/>
                </a:tc>
                <a:tc>
                  <a:txBody>
                    <a:bodyPr/>
                    <a:lstStyle/>
                    <a:p>
                      <a:pPr algn="l" fontAlgn="ctr"/>
                      <a:r>
                        <a:rPr lang="en-US" sz="1400" u="none" strike="noStrike" baseline="0" dirty="0">
                          <a:effectLst/>
                        </a:rPr>
                        <a:t>a.       Charging Voltage 14.6V</a:t>
                      </a:r>
                      <a:endParaRPr lang="en-US" sz="1400" b="0" i="0" u="none" strike="noStrike" baseline="0" dirty="0">
                        <a:solidFill>
                          <a:srgbClr val="000000"/>
                        </a:solidFill>
                        <a:effectLst/>
                        <a:latin typeface="Calibri" panose="020F0502020204030204" pitchFamily="34" charset="0"/>
                      </a:endParaRPr>
                    </a:p>
                  </a:txBody>
                  <a:tcPr marL="7620" marR="7620" marT="7620" marB="0" anchor="ctr"/>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r" fontAlgn="b"/>
                      <a:r>
                        <a:rPr lang="en-US" sz="1400" u="none" strike="noStrike" baseline="0">
                          <a:effectLst/>
                        </a:rPr>
                        <a:t>14.6</a:t>
                      </a:r>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r>
                        <a:rPr lang="en-US" sz="1400" u="none" strike="noStrike" baseline="0">
                          <a:effectLst/>
                        </a:rPr>
                        <a:t>Vstart</a:t>
                      </a:r>
                      <a:endParaRPr lang="en-US" sz="1400" b="0" i="0" u="none" strike="noStrike" baseline="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542630832"/>
                  </a:ext>
                </a:extLst>
              </a:tr>
              <a:tr h="302786">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ctr"/>
                      <a:r>
                        <a:rPr lang="en-US" sz="1400" u="none" strike="noStrike" baseline="0" dirty="0">
                          <a:effectLst/>
                        </a:rPr>
                        <a:t>b.       Charging Current 6A</a:t>
                      </a:r>
                      <a:endParaRPr lang="en-US" sz="1400" b="0" i="0" u="none" strike="noStrike" baseline="0" dirty="0">
                        <a:solidFill>
                          <a:srgbClr val="000000"/>
                        </a:solidFill>
                        <a:effectLst/>
                        <a:latin typeface="Calibri" panose="020F0502020204030204" pitchFamily="34" charset="0"/>
                      </a:endParaRPr>
                    </a:p>
                  </a:txBody>
                  <a:tcPr marL="7620" marR="7620" marT="7620" marB="0" anchor="ctr"/>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baseline="0" dirty="0">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baseline="0" dirty="0">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baseline="0"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115371627"/>
                  </a:ext>
                </a:extLst>
              </a:tr>
              <a:tr h="302786">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ctr"/>
                      <a:r>
                        <a:rPr lang="en-US" sz="1400" u="none" strike="noStrike" baseline="0" dirty="0">
                          <a:effectLst/>
                        </a:rPr>
                        <a:t>c.       Open Circuit Voltage</a:t>
                      </a:r>
                      <a:endParaRPr lang="en-US" sz="1400" b="0" i="0" u="none" strike="noStrike" baseline="0" dirty="0">
                        <a:solidFill>
                          <a:srgbClr val="000000"/>
                        </a:solidFill>
                        <a:effectLst/>
                        <a:latin typeface="Calibri" panose="020F0502020204030204" pitchFamily="34" charset="0"/>
                      </a:endParaRPr>
                    </a:p>
                  </a:txBody>
                  <a:tcPr marL="7620" marR="7620" marT="7620" marB="0" anchor="ctr"/>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r" fontAlgn="b"/>
                      <a:r>
                        <a:rPr lang="en-US" sz="1400" u="none" strike="noStrike" baseline="0">
                          <a:effectLst/>
                        </a:rPr>
                        <a:t>10</a:t>
                      </a:r>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r>
                        <a:rPr lang="en-US" sz="1400" u="none" strike="noStrike" baseline="0" dirty="0">
                          <a:effectLst/>
                        </a:rPr>
                        <a:t>Vend</a:t>
                      </a:r>
                      <a:endParaRPr lang="en-US" sz="1400" b="0" i="0" u="none" strike="noStrike" baseline="0"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830702480"/>
                  </a:ext>
                </a:extLst>
              </a:tr>
              <a:tr h="302786">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gridSpan="3">
                  <a:txBody>
                    <a:bodyPr/>
                    <a:lstStyle/>
                    <a:p>
                      <a:pPr algn="l" fontAlgn="ctr"/>
                      <a:r>
                        <a:rPr lang="en-US" sz="1400" u="none" strike="noStrike" baseline="0" dirty="0">
                          <a:effectLst/>
                        </a:rPr>
                        <a:t>d.       Maximum Continuous Discharge Current 40A</a:t>
                      </a:r>
                      <a:endParaRPr lang="en-US" sz="1400" b="0" i="0" u="none" strike="noStrike" baseline="0" dirty="0">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endParaRPr lang="en-US"/>
                    </a:p>
                  </a:txBody>
                  <a:tcPr/>
                </a:tc>
                <a:tc>
                  <a:txBody>
                    <a:bodyPr/>
                    <a:lstStyle/>
                    <a:p>
                      <a:pPr algn="l" fontAlgn="b"/>
                      <a:endParaRPr lang="en-US" sz="1400" b="0" i="0" u="none" strike="noStrike" baseline="0" dirty="0">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baseline="0"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097683127"/>
                  </a:ext>
                </a:extLst>
              </a:tr>
              <a:tr h="302786">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gridSpan="3">
                  <a:txBody>
                    <a:bodyPr/>
                    <a:lstStyle/>
                    <a:p>
                      <a:pPr algn="l" fontAlgn="ctr"/>
                      <a:r>
                        <a:rPr lang="en-US" sz="1400" u="none" strike="noStrike" baseline="0" dirty="0">
                          <a:effectLst/>
                        </a:rPr>
                        <a:t>e.       Maximum Peak Pulse Current 80A (5 sec.)</a:t>
                      </a:r>
                      <a:endParaRPr lang="en-US" sz="1400" b="0" i="0" u="none" strike="noStrike" baseline="0" dirty="0">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endParaRPr lang="en-US"/>
                    </a:p>
                  </a:txBody>
                  <a:tcPr/>
                </a:tc>
                <a:tc>
                  <a:txBody>
                    <a:bodyPr/>
                    <a:lstStyle/>
                    <a:p>
                      <a:pPr algn="l" fontAlgn="b"/>
                      <a:endParaRPr lang="en-US" sz="1400" b="0" i="0" u="none" strike="noStrike" baseline="0" dirty="0">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baseline="0"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098582527"/>
                  </a:ext>
                </a:extLst>
              </a:tr>
              <a:tr h="290674">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gridSpan="3">
                  <a:txBody>
                    <a:bodyPr/>
                    <a:lstStyle/>
                    <a:p>
                      <a:pPr algn="l" fontAlgn="ctr"/>
                      <a:r>
                        <a:rPr lang="en-US" sz="1400" u="none" strike="noStrike" baseline="0" dirty="0">
                          <a:effectLst/>
                        </a:rPr>
                        <a:t>f.        The maximum continuous discharge current is 40A</a:t>
                      </a:r>
                      <a:endParaRPr lang="en-US" sz="1400" b="0" i="0" u="none" strike="noStrike" baseline="0" dirty="0">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endParaRPr lang="en-US"/>
                    </a:p>
                  </a:txBody>
                  <a:tcPr/>
                </a:tc>
                <a:tc>
                  <a:txBody>
                    <a:bodyPr/>
                    <a:lstStyle/>
                    <a:p>
                      <a:pPr algn="l" fontAlgn="b"/>
                      <a:endParaRPr lang="en-US" sz="1400" b="0" i="0" u="none" strike="noStrike" baseline="0" dirty="0">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baseline="0"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3219013"/>
                  </a:ext>
                </a:extLst>
              </a:tr>
            </a:tbl>
          </a:graphicData>
        </a:graphic>
      </p:graphicFrame>
      <p:sp>
        <p:nvSpPr>
          <p:cNvPr id="4" name="Slide Number Placeholder 3">
            <a:extLst>
              <a:ext uri="{FF2B5EF4-FFF2-40B4-BE49-F238E27FC236}">
                <a16:creationId xmlns:a16="http://schemas.microsoft.com/office/drawing/2014/main" id="{4D11DB55-EA87-085D-83F1-10CA9C0978C4}"/>
              </a:ext>
            </a:extLst>
          </p:cNvPr>
          <p:cNvSpPr>
            <a:spLocks noGrp="1"/>
          </p:cNvSpPr>
          <p:nvPr>
            <p:ph type="sldNum" sz="quarter" idx="12"/>
          </p:nvPr>
        </p:nvSpPr>
        <p:spPr/>
        <p:txBody>
          <a:bodyPr/>
          <a:lstStyle/>
          <a:p>
            <a:fld id="{D57F1E4F-1CFF-5643-939E-217C01CDF565}" type="slidenum">
              <a:rPr lang="en-US" smtClean="0"/>
              <a:pPr/>
              <a:t>6</a:t>
            </a:fld>
            <a:endParaRPr lang="en-US" dirty="0"/>
          </a:p>
        </p:txBody>
      </p:sp>
      <p:pic>
        <p:nvPicPr>
          <p:cNvPr id="6" name="Picture 5" descr="Graphical user interface, website&#10;&#10;Description automatically generated">
            <a:extLst>
              <a:ext uri="{FF2B5EF4-FFF2-40B4-BE49-F238E27FC236}">
                <a16:creationId xmlns:a16="http://schemas.microsoft.com/office/drawing/2014/main" id="{F9FBD8D0-8527-BD3A-8558-4FF2D7EFBC1F}"/>
              </a:ext>
            </a:extLst>
          </p:cNvPr>
          <p:cNvPicPr>
            <a:picLocks noChangeAspect="1"/>
          </p:cNvPicPr>
          <p:nvPr/>
        </p:nvPicPr>
        <p:blipFill>
          <a:blip r:embed="rId2"/>
          <a:stretch>
            <a:fillRect/>
          </a:stretch>
        </p:blipFill>
        <p:spPr>
          <a:xfrm>
            <a:off x="604930" y="3053919"/>
            <a:ext cx="4457899" cy="2467298"/>
          </a:xfrm>
          <a:prstGeom prst="rect">
            <a:avLst/>
          </a:prstGeom>
        </p:spPr>
      </p:pic>
    </p:spTree>
    <p:extLst>
      <p:ext uri="{BB962C8B-B14F-4D97-AF65-F5344CB8AC3E}">
        <p14:creationId xmlns:p14="http://schemas.microsoft.com/office/powerpoint/2010/main" val="155285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6BFF7-FC7C-E363-E8BE-1EA3EF0BA7D5}"/>
              </a:ext>
            </a:extLst>
          </p:cNvPr>
          <p:cNvSpPr>
            <a:spLocks noGrp="1"/>
          </p:cNvSpPr>
          <p:nvPr>
            <p:ph type="title"/>
          </p:nvPr>
        </p:nvSpPr>
        <p:spPr/>
        <p:txBody>
          <a:bodyPr/>
          <a:lstStyle/>
          <a:p>
            <a:pPr algn="ctr"/>
            <a:r>
              <a:rPr lang="en-US" dirty="0">
                <a:solidFill>
                  <a:srgbClr val="FFFF00"/>
                </a:solidFill>
              </a:rPr>
              <a:t>Solar Charge Controller </a:t>
            </a:r>
          </a:p>
        </p:txBody>
      </p:sp>
      <p:graphicFrame>
        <p:nvGraphicFramePr>
          <p:cNvPr id="5" name="Content Placeholder 4">
            <a:extLst>
              <a:ext uri="{FF2B5EF4-FFF2-40B4-BE49-F238E27FC236}">
                <a16:creationId xmlns:a16="http://schemas.microsoft.com/office/drawing/2014/main" id="{6DCC7601-EA89-69DA-AA8D-E7964C9172D7}"/>
              </a:ext>
            </a:extLst>
          </p:cNvPr>
          <p:cNvGraphicFramePr>
            <a:graphicFrameLocks noGrp="1"/>
          </p:cNvGraphicFramePr>
          <p:nvPr>
            <p:ph idx="1"/>
            <p:extLst>
              <p:ext uri="{D42A27DB-BD31-4B8C-83A1-F6EECF244321}">
                <p14:modId xmlns:p14="http://schemas.microsoft.com/office/powerpoint/2010/main" val="1481942439"/>
              </p:ext>
            </p:extLst>
          </p:nvPr>
        </p:nvGraphicFramePr>
        <p:xfrm>
          <a:off x="6226629" y="2801257"/>
          <a:ext cx="5749346" cy="2406605"/>
        </p:xfrm>
        <a:graphic>
          <a:graphicData uri="http://schemas.openxmlformats.org/drawingml/2006/table">
            <a:tbl>
              <a:tblPr>
                <a:tableStyleId>{5C22544A-7EE6-4342-B048-85BDC9FD1C3A}</a:tableStyleId>
              </a:tblPr>
              <a:tblGrid>
                <a:gridCol w="42207">
                  <a:extLst>
                    <a:ext uri="{9D8B030D-6E8A-4147-A177-3AD203B41FA5}">
                      <a16:colId xmlns:a16="http://schemas.microsoft.com/office/drawing/2014/main" val="2144116322"/>
                    </a:ext>
                  </a:extLst>
                </a:gridCol>
                <a:gridCol w="4529793">
                  <a:extLst>
                    <a:ext uri="{9D8B030D-6E8A-4147-A177-3AD203B41FA5}">
                      <a16:colId xmlns:a16="http://schemas.microsoft.com/office/drawing/2014/main" val="3008077498"/>
                    </a:ext>
                  </a:extLst>
                </a:gridCol>
                <a:gridCol w="87085">
                  <a:extLst>
                    <a:ext uri="{9D8B030D-6E8A-4147-A177-3AD203B41FA5}">
                      <a16:colId xmlns:a16="http://schemas.microsoft.com/office/drawing/2014/main" val="3026473973"/>
                    </a:ext>
                  </a:extLst>
                </a:gridCol>
                <a:gridCol w="101600">
                  <a:extLst>
                    <a:ext uri="{9D8B030D-6E8A-4147-A177-3AD203B41FA5}">
                      <a16:colId xmlns:a16="http://schemas.microsoft.com/office/drawing/2014/main" val="3811768097"/>
                    </a:ext>
                  </a:extLst>
                </a:gridCol>
                <a:gridCol w="159657">
                  <a:extLst>
                    <a:ext uri="{9D8B030D-6E8A-4147-A177-3AD203B41FA5}">
                      <a16:colId xmlns:a16="http://schemas.microsoft.com/office/drawing/2014/main" val="3438934176"/>
                    </a:ext>
                  </a:extLst>
                </a:gridCol>
                <a:gridCol w="253837">
                  <a:extLst>
                    <a:ext uri="{9D8B030D-6E8A-4147-A177-3AD203B41FA5}">
                      <a16:colId xmlns:a16="http://schemas.microsoft.com/office/drawing/2014/main" val="4237555915"/>
                    </a:ext>
                  </a:extLst>
                </a:gridCol>
                <a:gridCol w="575167">
                  <a:extLst>
                    <a:ext uri="{9D8B030D-6E8A-4147-A177-3AD203B41FA5}">
                      <a16:colId xmlns:a16="http://schemas.microsoft.com/office/drawing/2014/main" val="2964230989"/>
                    </a:ext>
                  </a:extLst>
                </a:gridCol>
              </a:tblGrid>
              <a:tr h="481321">
                <a:tc>
                  <a:txBody>
                    <a:bodyPr/>
                    <a:lstStyle/>
                    <a:p>
                      <a:pPr algn="ctr" fontAlgn="ctr"/>
                      <a:r>
                        <a:rPr lang="en-US" sz="1400" u="none" strike="noStrike" baseline="0">
                          <a:effectLst/>
                        </a:rPr>
                        <a:t>3</a:t>
                      </a:r>
                      <a:endParaRPr lang="en-US" sz="1400" b="1" i="0" u="none" strike="noStrike" baseline="0">
                        <a:solidFill>
                          <a:srgbClr val="000000"/>
                        </a:solidFill>
                        <a:effectLst/>
                        <a:latin typeface="Calibri" panose="020F0502020204030204" pitchFamily="34" charset="0"/>
                      </a:endParaRPr>
                    </a:p>
                  </a:txBody>
                  <a:tcPr marL="7620" marR="7620" marT="7620" marB="0" anchor="ctr"/>
                </a:tc>
                <a:tc gridSpan="5">
                  <a:txBody>
                    <a:bodyPr/>
                    <a:lstStyle/>
                    <a:p>
                      <a:pPr algn="l" fontAlgn="ctr"/>
                      <a:r>
                        <a:rPr lang="en-US" sz="1400" u="sng" strike="noStrike" baseline="0">
                          <a:effectLst/>
                        </a:rPr>
                        <a:t>Bioenno Power SC-4830JUD CC/CV Series – Solar Charge Controller</a:t>
                      </a:r>
                      <a:endParaRPr lang="en-US" sz="1400" b="1" i="0" u="sng" strike="noStrike" baseline="0">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047237793"/>
                  </a:ext>
                </a:extLst>
              </a:tr>
              <a:tr h="481321">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gridSpan="2">
                  <a:txBody>
                    <a:bodyPr/>
                    <a:lstStyle/>
                    <a:p>
                      <a:pPr algn="l" fontAlgn="ctr"/>
                      <a:r>
                        <a:rPr lang="en-US" sz="1400" u="none" strike="noStrike" baseline="0" dirty="0">
                          <a:effectLst/>
                        </a:rPr>
                        <a:t>a.       Rated Voltage: 12V/24V/36V/48V</a:t>
                      </a:r>
                      <a:endParaRPr lang="en-US" sz="1400" b="0" i="0" u="none" strike="noStrike" baseline="0" dirty="0">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r" fontAlgn="b"/>
                      <a:r>
                        <a:rPr lang="en-US" sz="1400" u="none" strike="noStrike" baseline="0">
                          <a:effectLst/>
                        </a:rPr>
                        <a:t>12</a:t>
                      </a:r>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r>
                        <a:rPr lang="en-US" sz="1400" u="none" strike="noStrike" baseline="0">
                          <a:effectLst/>
                        </a:rPr>
                        <a:t>V</a:t>
                      </a:r>
                      <a:endParaRPr lang="en-US" sz="1400" b="0" i="0" u="none" strike="noStrike" baseline="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55631570"/>
                  </a:ext>
                </a:extLst>
              </a:tr>
              <a:tr h="481321">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ctr"/>
                      <a:r>
                        <a:rPr lang="en-US" sz="1400" u="none" strike="noStrike" baseline="0" dirty="0">
                          <a:effectLst/>
                        </a:rPr>
                        <a:t>b.       30A Maximum Load Current</a:t>
                      </a:r>
                      <a:endParaRPr lang="en-US" sz="1400" b="0" i="0" u="none" strike="noStrike" baseline="0" dirty="0">
                        <a:solidFill>
                          <a:srgbClr val="000000"/>
                        </a:solidFill>
                        <a:effectLst/>
                        <a:latin typeface="Calibri" panose="020F0502020204030204" pitchFamily="34" charset="0"/>
                      </a:endParaRPr>
                    </a:p>
                  </a:txBody>
                  <a:tcPr marL="7620" marR="7620" marT="7620" marB="0" anchor="ctr"/>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r" fontAlgn="b"/>
                      <a:r>
                        <a:rPr lang="en-US" sz="1400" u="none" strike="noStrike" baseline="0">
                          <a:effectLst/>
                        </a:rPr>
                        <a:t>30</a:t>
                      </a:r>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r>
                        <a:rPr lang="en-US" sz="1400" u="none" strike="noStrike" baseline="0">
                          <a:effectLst/>
                        </a:rPr>
                        <a:t>A</a:t>
                      </a:r>
                      <a:endParaRPr lang="en-US" sz="1400" b="0" i="0" u="none" strike="noStrike" baseline="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974508254"/>
                  </a:ext>
                </a:extLst>
              </a:tr>
              <a:tr h="481321">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ctr"/>
                      <a:r>
                        <a:rPr lang="en-US" sz="1400" u="none" strike="noStrike" baseline="0">
                          <a:effectLst/>
                        </a:rPr>
                        <a:t>c.       Input Voltage Range: &lt;50V*</a:t>
                      </a:r>
                      <a:endParaRPr lang="en-US" sz="1400" b="0" i="0" u="none" strike="noStrike" baseline="0">
                        <a:solidFill>
                          <a:srgbClr val="000000"/>
                        </a:solidFill>
                        <a:effectLst/>
                        <a:latin typeface="Calibri" panose="020F0502020204030204" pitchFamily="34" charset="0"/>
                      </a:endParaRPr>
                    </a:p>
                  </a:txBody>
                  <a:tcPr marL="7620" marR="7620" marT="7620" marB="0" anchor="ctr"/>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r" fontAlgn="b"/>
                      <a:r>
                        <a:rPr lang="en-US" sz="1400" u="none" strike="noStrike" baseline="0">
                          <a:effectLst/>
                        </a:rPr>
                        <a:t>12</a:t>
                      </a:r>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r>
                        <a:rPr lang="en-US" sz="1400" u="none" strike="noStrike" baseline="0">
                          <a:effectLst/>
                        </a:rPr>
                        <a:t>V</a:t>
                      </a:r>
                      <a:endParaRPr lang="en-US" sz="1400" b="0" i="0" u="none" strike="noStrike" baseline="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543034608"/>
                  </a:ext>
                </a:extLst>
              </a:tr>
              <a:tr h="481321">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gridSpan="6">
                  <a:txBody>
                    <a:bodyPr/>
                    <a:lstStyle/>
                    <a:p>
                      <a:pPr algn="l" fontAlgn="ctr"/>
                      <a:r>
                        <a:rPr lang="en-US" sz="1400" u="none" strike="noStrike" baseline="0" dirty="0">
                          <a:effectLst/>
                        </a:rPr>
                        <a:t>d.       Load Disconnect: 9.9V/11.2V/13.2V/14V </a:t>
                      </a:r>
                    </a:p>
                    <a:p>
                      <a:pPr algn="l" fontAlgn="ctr"/>
                      <a:r>
                        <a:rPr lang="en-US" sz="1400" u="none" strike="noStrike" baseline="0" dirty="0">
                          <a:effectLst/>
                        </a:rPr>
                        <a:t>(Depending on voltage of system)</a:t>
                      </a:r>
                      <a:endParaRPr lang="en-US" sz="1400" b="0" i="0" u="none" strike="noStrike" baseline="0" dirty="0">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54927686"/>
                  </a:ext>
                </a:extLst>
              </a:tr>
            </a:tbl>
          </a:graphicData>
        </a:graphic>
      </p:graphicFrame>
      <p:sp>
        <p:nvSpPr>
          <p:cNvPr id="4" name="Slide Number Placeholder 3">
            <a:extLst>
              <a:ext uri="{FF2B5EF4-FFF2-40B4-BE49-F238E27FC236}">
                <a16:creationId xmlns:a16="http://schemas.microsoft.com/office/drawing/2014/main" id="{3BA67CD3-9FB4-8C5F-FD75-A3F58EEB9B32}"/>
              </a:ext>
            </a:extLst>
          </p:cNvPr>
          <p:cNvSpPr>
            <a:spLocks noGrp="1"/>
          </p:cNvSpPr>
          <p:nvPr>
            <p:ph type="sldNum" sz="quarter" idx="12"/>
          </p:nvPr>
        </p:nvSpPr>
        <p:spPr/>
        <p:txBody>
          <a:bodyPr/>
          <a:lstStyle/>
          <a:p>
            <a:fld id="{D57F1E4F-1CFF-5643-939E-217C01CDF565}" type="slidenum">
              <a:rPr lang="en-US" smtClean="0"/>
              <a:pPr/>
              <a:t>7</a:t>
            </a:fld>
            <a:endParaRPr lang="en-US" dirty="0"/>
          </a:p>
        </p:txBody>
      </p:sp>
      <p:pic>
        <p:nvPicPr>
          <p:cNvPr id="6" name="Picture 5" descr="A picture containing electronics&#10;&#10;Description automatically generated">
            <a:extLst>
              <a:ext uri="{FF2B5EF4-FFF2-40B4-BE49-F238E27FC236}">
                <a16:creationId xmlns:a16="http://schemas.microsoft.com/office/drawing/2014/main" id="{A2009130-DA76-B4A9-2074-CDDB6D327547}"/>
              </a:ext>
            </a:extLst>
          </p:cNvPr>
          <p:cNvPicPr>
            <a:picLocks noChangeAspect="1"/>
          </p:cNvPicPr>
          <p:nvPr/>
        </p:nvPicPr>
        <p:blipFill>
          <a:blip r:embed="rId2"/>
          <a:stretch>
            <a:fillRect/>
          </a:stretch>
        </p:blipFill>
        <p:spPr>
          <a:xfrm>
            <a:off x="507338" y="2503503"/>
            <a:ext cx="5588662" cy="2954830"/>
          </a:xfrm>
          <a:prstGeom prst="rect">
            <a:avLst/>
          </a:prstGeom>
        </p:spPr>
      </p:pic>
    </p:spTree>
    <p:extLst>
      <p:ext uri="{BB962C8B-B14F-4D97-AF65-F5344CB8AC3E}">
        <p14:creationId xmlns:p14="http://schemas.microsoft.com/office/powerpoint/2010/main" val="498024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6E150-FD25-7749-A67D-9ED0CDA5EF37}"/>
              </a:ext>
            </a:extLst>
          </p:cNvPr>
          <p:cNvSpPr>
            <a:spLocks noGrp="1"/>
          </p:cNvSpPr>
          <p:nvPr>
            <p:ph type="title"/>
          </p:nvPr>
        </p:nvSpPr>
        <p:spPr/>
        <p:txBody>
          <a:bodyPr/>
          <a:lstStyle/>
          <a:p>
            <a:pPr algn="ctr"/>
            <a:r>
              <a:rPr lang="en-US" dirty="0">
                <a:solidFill>
                  <a:srgbClr val="FFFF00"/>
                </a:solidFill>
              </a:rPr>
              <a:t>Solar Panel BSP-120</a:t>
            </a:r>
          </a:p>
        </p:txBody>
      </p:sp>
      <p:graphicFrame>
        <p:nvGraphicFramePr>
          <p:cNvPr id="5" name="Content Placeholder 4">
            <a:extLst>
              <a:ext uri="{FF2B5EF4-FFF2-40B4-BE49-F238E27FC236}">
                <a16:creationId xmlns:a16="http://schemas.microsoft.com/office/drawing/2014/main" id="{BBB19D23-B388-3EF8-32B9-0D7A8DBC3370}"/>
              </a:ext>
            </a:extLst>
          </p:cNvPr>
          <p:cNvGraphicFramePr>
            <a:graphicFrameLocks noGrp="1"/>
          </p:cNvGraphicFramePr>
          <p:nvPr>
            <p:ph idx="1"/>
            <p:extLst>
              <p:ext uri="{D42A27DB-BD31-4B8C-83A1-F6EECF244321}">
                <p14:modId xmlns:p14="http://schemas.microsoft.com/office/powerpoint/2010/main" val="3561672860"/>
              </p:ext>
            </p:extLst>
          </p:nvPr>
        </p:nvGraphicFramePr>
        <p:xfrm>
          <a:off x="5535659" y="3775230"/>
          <a:ext cx="6462943" cy="1372488"/>
        </p:xfrm>
        <a:graphic>
          <a:graphicData uri="http://schemas.openxmlformats.org/drawingml/2006/table">
            <a:tbl>
              <a:tblPr>
                <a:tableStyleId>{5C22544A-7EE6-4342-B048-85BDC9FD1C3A}</a:tableStyleId>
              </a:tblPr>
              <a:tblGrid>
                <a:gridCol w="296970">
                  <a:extLst>
                    <a:ext uri="{9D8B030D-6E8A-4147-A177-3AD203B41FA5}">
                      <a16:colId xmlns:a16="http://schemas.microsoft.com/office/drawing/2014/main" val="85534777"/>
                    </a:ext>
                  </a:extLst>
                </a:gridCol>
                <a:gridCol w="4260838">
                  <a:extLst>
                    <a:ext uri="{9D8B030D-6E8A-4147-A177-3AD203B41FA5}">
                      <a16:colId xmlns:a16="http://schemas.microsoft.com/office/drawing/2014/main" val="3592587766"/>
                    </a:ext>
                  </a:extLst>
                </a:gridCol>
                <a:gridCol w="696735">
                  <a:extLst>
                    <a:ext uri="{9D8B030D-6E8A-4147-A177-3AD203B41FA5}">
                      <a16:colId xmlns:a16="http://schemas.microsoft.com/office/drawing/2014/main" val="2866015769"/>
                    </a:ext>
                  </a:extLst>
                </a:gridCol>
                <a:gridCol w="696735">
                  <a:extLst>
                    <a:ext uri="{9D8B030D-6E8A-4147-A177-3AD203B41FA5}">
                      <a16:colId xmlns:a16="http://schemas.microsoft.com/office/drawing/2014/main" val="4198595286"/>
                    </a:ext>
                  </a:extLst>
                </a:gridCol>
                <a:gridCol w="511665">
                  <a:extLst>
                    <a:ext uri="{9D8B030D-6E8A-4147-A177-3AD203B41FA5}">
                      <a16:colId xmlns:a16="http://schemas.microsoft.com/office/drawing/2014/main" val="45721064"/>
                    </a:ext>
                  </a:extLst>
                </a:gridCol>
              </a:tblGrid>
              <a:tr h="503808">
                <a:tc>
                  <a:txBody>
                    <a:bodyPr/>
                    <a:lstStyle/>
                    <a:p>
                      <a:pPr algn="ctr" fontAlgn="ctr"/>
                      <a:r>
                        <a:rPr lang="en-US" sz="1400" u="none" strike="noStrike" baseline="0">
                          <a:effectLst/>
                        </a:rPr>
                        <a:t>4</a:t>
                      </a:r>
                      <a:endParaRPr lang="en-US" sz="1400" b="1" i="0" u="none" strike="noStrike" baseline="0">
                        <a:solidFill>
                          <a:srgbClr val="0F1111"/>
                        </a:solidFill>
                        <a:effectLst/>
                        <a:latin typeface="Calibri" panose="020F0502020204030204" pitchFamily="34" charset="0"/>
                      </a:endParaRPr>
                    </a:p>
                  </a:txBody>
                  <a:tcPr marL="7620" marR="7620" marT="7620" marB="0" anchor="ctr"/>
                </a:tc>
                <a:tc gridSpan="4">
                  <a:txBody>
                    <a:bodyPr/>
                    <a:lstStyle/>
                    <a:p>
                      <a:pPr algn="l" fontAlgn="ctr"/>
                      <a:r>
                        <a:rPr lang="en-US" sz="1400" u="sng" strike="noStrike" baseline="0" dirty="0" err="1">
                          <a:effectLst/>
                        </a:rPr>
                        <a:t>Bioenno</a:t>
                      </a:r>
                      <a:r>
                        <a:rPr lang="en-US" sz="1400" u="sng" strike="noStrike" baseline="0" dirty="0">
                          <a:effectLst/>
                        </a:rPr>
                        <a:t> Power 120 Watt Foldable Solar Panel for Charging Power Packs (BSP-120)</a:t>
                      </a:r>
                      <a:endParaRPr lang="en-US" sz="1400" b="1" i="0" u="sng" strike="noStrike" baseline="0" dirty="0">
                        <a:solidFill>
                          <a:srgbClr val="0F1111"/>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52488395"/>
                  </a:ext>
                </a:extLst>
              </a:tr>
              <a:tr h="424829">
                <a:tc>
                  <a:txBody>
                    <a:bodyPr/>
                    <a:lstStyle/>
                    <a:p>
                      <a:pPr algn="ctr" fontAlgn="b"/>
                      <a:endParaRPr lang="en-US" sz="1400" b="1"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ctr"/>
                      <a:r>
                        <a:rPr lang="en-US" sz="1400" u="none" strike="noStrike" baseline="0" dirty="0">
                          <a:effectLst/>
                        </a:rPr>
                        <a:t>a. Maximum Voltage: 18V, Open Circuit Voltage: 22V</a:t>
                      </a:r>
                      <a:endParaRPr lang="en-US" sz="1400" b="0" i="0" u="none" strike="noStrike" baseline="0" dirty="0">
                        <a:solidFill>
                          <a:srgbClr val="0F1111"/>
                        </a:solidFill>
                        <a:effectLst/>
                        <a:latin typeface="Calibri" panose="020F0502020204030204" pitchFamily="34" charset="0"/>
                      </a:endParaRPr>
                    </a:p>
                  </a:txBody>
                  <a:tcPr marL="7620" marR="7620" marT="7620" marB="0" anchor="ctr"/>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r" fontAlgn="b"/>
                      <a:r>
                        <a:rPr lang="en-US" sz="1400" u="none" strike="noStrike" baseline="0">
                          <a:effectLst/>
                        </a:rPr>
                        <a:t>18</a:t>
                      </a:r>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r>
                        <a:rPr lang="en-US" sz="1400" u="none" strike="noStrike" baseline="0">
                          <a:effectLst/>
                        </a:rPr>
                        <a:t>V</a:t>
                      </a:r>
                      <a:endParaRPr lang="en-US" sz="1400" b="0" i="0" u="none" strike="noStrike" baseline="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88202962"/>
                  </a:ext>
                </a:extLst>
              </a:tr>
              <a:tr h="424829">
                <a:tc>
                  <a:txBody>
                    <a:bodyPr/>
                    <a:lstStyle/>
                    <a:p>
                      <a:pPr algn="ctr" fontAlgn="b"/>
                      <a:endParaRPr lang="en-US" sz="1400" b="1" i="0" u="none" strike="noStrike" baseline="0">
                        <a:solidFill>
                          <a:srgbClr val="000000"/>
                        </a:solidFill>
                        <a:effectLst/>
                        <a:latin typeface="Calibri" panose="020F0502020204030204" pitchFamily="34" charset="0"/>
                      </a:endParaRPr>
                    </a:p>
                  </a:txBody>
                  <a:tcPr marL="7620" marR="7620" marT="7620" marB="0" anchor="b"/>
                </a:tc>
                <a:tc gridSpan="2">
                  <a:txBody>
                    <a:bodyPr/>
                    <a:lstStyle/>
                    <a:p>
                      <a:pPr algn="l" fontAlgn="ctr"/>
                      <a:r>
                        <a:rPr lang="en-US" sz="1400" u="none" strike="noStrike" baseline="0">
                          <a:effectLst/>
                        </a:rPr>
                        <a:t>b. Maximum Current: 3.35A (per panel, so 6.7A in parallel)</a:t>
                      </a:r>
                      <a:endParaRPr lang="en-US" sz="1400" b="0" i="0" u="none" strike="noStrike" baseline="0">
                        <a:solidFill>
                          <a:srgbClr val="0F1111"/>
                        </a:solidFill>
                        <a:effectLst/>
                        <a:latin typeface="Calibri" panose="020F0502020204030204" pitchFamily="34" charset="0"/>
                      </a:endParaRPr>
                    </a:p>
                  </a:txBody>
                  <a:tcPr marL="7620" marR="7620" marT="7620" marB="0" anchor="ctr"/>
                </a:tc>
                <a:tc hMerge="1">
                  <a:txBody>
                    <a:bodyPr/>
                    <a:lstStyle/>
                    <a:p>
                      <a:endParaRPr lang="en-US"/>
                    </a:p>
                  </a:txBody>
                  <a:tcPr/>
                </a:tc>
                <a:tc>
                  <a:txBody>
                    <a:bodyPr/>
                    <a:lstStyle/>
                    <a:p>
                      <a:pPr algn="r" fontAlgn="b"/>
                      <a:r>
                        <a:rPr lang="en-US" sz="1400" u="none" strike="noStrike" baseline="0">
                          <a:effectLst/>
                        </a:rPr>
                        <a:t>3.35</a:t>
                      </a:r>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r>
                        <a:rPr lang="en-US" sz="1400" u="none" strike="noStrike" baseline="0" dirty="0">
                          <a:effectLst/>
                        </a:rPr>
                        <a:t>A</a:t>
                      </a:r>
                      <a:endParaRPr lang="en-US" sz="1400" b="0" i="0" u="none" strike="noStrike" baseline="0"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806729331"/>
                  </a:ext>
                </a:extLst>
              </a:tr>
            </a:tbl>
          </a:graphicData>
        </a:graphic>
      </p:graphicFrame>
      <p:sp>
        <p:nvSpPr>
          <p:cNvPr id="4" name="Slide Number Placeholder 3">
            <a:extLst>
              <a:ext uri="{FF2B5EF4-FFF2-40B4-BE49-F238E27FC236}">
                <a16:creationId xmlns:a16="http://schemas.microsoft.com/office/drawing/2014/main" id="{C0CD213B-7BCB-3CAB-462E-A5E35CF85E66}"/>
              </a:ext>
            </a:extLst>
          </p:cNvPr>
          <p:cNvSpPr>
            <a:spLocks noGrp="1"/>
          </p:cNvSpPr>
          <p:nvPr>
            <p:ph type="sldNum" sz="quarter" idx="12"/>
          </p:nvPr>
        </p:nvSpPr>
        <p:spPr/>
        <p:txBody>
          <a:bodyPr/>
          <a:lstStyle/>
          <a:p>
            <a:fld id="{D57F1E4F-1CFF-5643-939E-217C01CDF565}" type="slidenum">
              <a:rPr lang="en-US" smtClean="0"/>
              <a:pPr/>
              <a:t>8</a:t>
            </a:fld>
            <a:endParaRPr lang="en-US" dirty="0"/>
          </a:p>
        </p:txBody>
      </p:sp>
      <p:pic>
        <p:nvPicPr>
          <p:cNvPr id="6" name="Picture 5" descr="A picture containing solar cell, accessory, case&#10;&#10;Description automatically generated">
            <a:extLst>
              <a:ext uri="{FF2B5EF4-FFF2-40B4-BE49-F238E27FC236}">
                <a16:creationId xmlns:a16="http://schemas.microsoft.com/office/drawing/2014/main" id="{7CCC3752-C8FA-113E-BFF3-A142EB004325}"/>
              </a:ext>
            </a:extLst>
          </p:cNvPr>
          <p:cNvPicPr>
            <a:picLocks noChangeAspect="1"/>
          </p:cNvPicPr>
          <p:nvPr/>
        </p:nvPicPr>
        <p:blipFill>
          <a:blip r:embed="rId2"/>
          <a:stretch>
            <a:fillRect/>
          </a:stretch>
        </p:blipFill>
        <p:spPr>
          <a:xfrm>
            <a:off x="565510" y="2747030"/>
            <a:ext cx="4716703" cy="3367337"/>
          </a:xfrm>
          <a:prstGeom prst="rect">
            <a:avLst/>
          </a:prstGeom>
        </p:spPr>
      </p:pic>
    </p:spTree>
    <p:extLst>
      <p:ext uri="{BB962C8B-B14F-4D97-AF65-F5344CB8AC3E}">
        <p14:creationId xmlns:p14="http://schemas.microsoft.com/office/powerpoint/2010/main" val="37720110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82C1F-7E4C-7C7A-2CBE-70FB9257DBCD}"/>
              </a:ext>
            </a:extLst>
          </p:cNvPr>
          <p:cNvSpPr>
            <a:spLocks noGrp="1"/>
          </p:cNvSpPr>
          <p:nvPr>
            <p:ph type="title"/>
          </p:nvPr>
        </p:nvSpPr>
        <p:spPr/>
        <p:txBody>
          <a:bodyPr/>
          <a:lstStyle/>
          <a:p>
            <a:pPr algn="ctr"/>
            <a:r>
              <a:rPr lang="en-US" dirty="0">
                <a:solidFill>
                  <a:srgbClr val="FFFF00"/>
                </a:solidFill>
              </a:rPr>
              <a:t>Boost Converter for PC</a:t>
            </a:r>
          </a:p>
        </p:txBody>
      </p:sp>
      <p:graphicFrame>
        <p:nvGraphicFramePr>
          <p:cNvPr id="5" name="Content Placeholder 4">
            <a:extLst>
              <a:ext uri="{FF2B5EF4-FFF2-40B4-BE49-F238E27FC236}">
                <a16:creationId xmlns:a16="http://schemas.microsoft.com/office/drawing/2014/main" id="{03928065-C200-1966-6D14-794B89C728FF}"/>
              </a:ext>
            </a:extLst>
          </p:cNvPr>
          <p:cNvGraphicFramePr>
            <a:graphicFrameLocks noGrp="1"/>
          </p:cNvGraphicFramePr>
          <p:nvPr>
            <p:ph idx="1"/>
            <p:extLst>
              <p:ext uri="{D42A27DB-BD31-4B8C-83A1-F6EECF244321}">
                <p14:modId xmlns:p14="http://schemas.microsoft.com/office/powerpoint/2010/main" val="4157118951"/>
              </p:ext>
            </p:extLst>
          </p:nvPr>
        </p:nvGraphicFramePr>
        <p:xfrm>
          <a:off x="4546222" y="3428999"/>
          <a:ext cx="6920062" cy="1621971"/>
        </p:xfrm>
        <a:graphic>
          <a:graphicData uri="http://schemas.openxmlformats.org/drawingml/2006/table">
            <a:tbl>
              <a:tblPr>
                <a:tableStyleId>{5C22544A-7EE6-4342-B048-85BDC9FD1C3A}</a:tableStyleId>
              </a:tblPr>
              <a:tblGrid>
                <a:gridCol w="356828">
                  <a:extLst>
                    <a:ext uri="{9D8B030D-6E8A-4147-A177-3AD203B41FA5}">
                      <a16:colId xmlns:a16="http://schemas.microsoft.com/office/drawing/2014/main" val="2104201807"/>
                    </a:ext>
                  </a:extLst>
                </a:gridCol>
                <a:gridCol w="3661488">
                  <a:extLst>
                    <a:ext uri="{9D8B030D-6E8A-4147-A177-3AD203B41FA5}">
                      <a16:colId xmlns:a16="http://schemas.microsoft.com/office/drawing/2014/main" val="4059599661"/>
                    </a:ext>
                  </a:extLst>
                </a:gridCol>
                <a:gridCol w="40640">
                  <a:extLst>
                    <a:ext uri="{9D8B030D-6E8A-4147-A177-3AD203B41FA5}">
                      <a16:colId xmlns:a16="http://schemas.microsoft.com/office/drawing/2014/main" val="3575616765"/>
                    </a:ext>
                  </a:extLst>
                </a:gridCol>
                <a:gridCol w="1932193">
                  <a:extLst>
                    <a:ext uri="{9D8B030D-6E8A-4147-A177-3AD203B41FA5}">
                      <a16:colId xmlns:a16="http://schemas.microsoft.com/office/drawing/2014/main" val="727309526"/>
                    </a:ext>
                  </a:extLst>
                </a:gridCol>
                <a:gridCol w="522515">
                  <a:extLst>
                    <a:ext uri="{9D8B030D-6E8A-4147-A177-3AD203B41FA5}">
                      <a16:colId xmlns:a16="http://schemas.microsoft.com/office/drawing/2014/main" val="1473441454"/>
                    </a:ext>
                  </a:extLst>
                </a:gridCol>
                <a:gridCol w="188685">
                  <a:extLst>
                    <a:ext uri="{9D8B030D-6E8A-4147-A177-3AD203B41FA5}">
                      <a16:colId xmlns:a16="http://schemas.microsoft.com/office/drawing/2014/main" val="2907221880"/>
                    </a:ext>
                  </a:extLst>
                </a:gridCol>
                <a:gridCol w="217713">
                  <a:extLst>
                    <a:ext uri="{9D8B030D-6E8A-4147-A177-3AD203B41FA5}">
                      <a16:colId xmlns:a16="http://schemas.microsoft.com/office/drawing/2014/main" val="2513262559"/>
                    </a:ext>
                  </a:extLst>
                </a:gridCol>
              </a:tblGrid>
              <a:tr h="589419">
                <a:tc>
                  <a:txBody>
                    <a:bodyPr/>
                    <a:lstStyle/>
                    <a:p>
                      <a:pPr algn="ctr" fontAlgn="b"/>
                      <a:r>
                        <a:rPr lang="en-US" sz="1400" u="none" strike="noStrike" baseline="0">
                          <a:effectLst/>
                        </a:rPr>
                        <a:t>5a</a:t>
                      </a:r>
                      <a:endParaRPr lang="en-US" sz="1400" b="1" i="0" u="none" strike="noStrike" baseline="0">
                        <a:solidFill>
                          <a:srgbClr val="000000"/>
                        </a:solidFill>
                        <a:effectLst/>
                        <a:latin typeface="Calibri" panose="020F0502020204030204" pitchFamily="34" charset="0"/>
                      </a:endParaRPr>
                    </a:p>
                  </a:txBody>
                  <a:tcPr marL="7620" marR="7620" marT="7620" marB="0" anchor="b"/>
                </a:tc>
                <a:tc gridSpan="6">
                  <a:txBody>
                    <a:bodyPr/>
                    <a:lstStyle/>
                    <a:p>
                      <a:pPr algn="l" fontAlgn="ctr"/>
                      <a:r>
                        <a:rPr lang="en-US" sz="1400" u="sng" strike="noStrike" baseline="0">
                          <a:effectLst/>
                        </a:rPr>
                        <a:t>Step Up Boost Converter Module Adjustable Power Voltage (Use with Laptop Computer)</a:t>
                      </a:r>
                      <a:endParaRPr lang="en-US" sz="1400" b="1" i="0" u="sng" strike="noStrike" baseline="0">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10591363"/>
                  </a:ext>
                </a:extLst>
              </a:tr>
              <a:tr h="516276">
                <a:tc>
                  <a:txBody>
                    <a:bodyPr/>
                    <a:lstStyle/>
                    <a:p>
                      <a:pPr algn="ctr" fontAlgn="b"/>
                      <a:endParaRPr lang="en-US" sz="1400" b="1"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ctr"/>
                      <a:r>
                        <a:rPr lang="pl-PL" sz="1400" u="none" strike="noStrike" baseline="0" dirty="0">
                          <a:effectLst/>
                        </a:rPr>
                        <a:t>a. 150W DC-DC 10-32V to 12-35V</a:t>
                      </a:r>
                      <a:endParaRPr lang="pl-PL" sz="1400" b="0" i="0" u="none" strike="noStrike" baseline="0" dirty="0">
                        <a:solidFill>
                          <a:srgbClr val="000000"/>
                        </a:solidFill>
                        <a:effectLst/>
                        <a:latin typeface="Calibri" panose="020F0502020204030204" pitchFamily="34" charset="0"/>
                      </a:endParaRPr>
                    </a:p>
                  </a:txBody>
                  <a:tcPr marL="7620" marR="7620" marT="7620" marB="0" anchor="ctr"/>
                </a:tc>
                <a:tc>
                  <a:txBody>
                    <a:bodyPr/>
                    <a:lstStyle/>
                    <a:p>
                      <a:pPr algn="l" fontAlgn="b"/>
                      <a:endParaRPr lang="en-US" sz="1400" b="0" i="0" u="none" strike="noStrike" baseline="0">
                        <a:solidFill>
                          <a:srgbClr val="000000"/>
                        </a:solidFill>
                        <a:effectLst/>
                        <a:latin typeface="Calibri" panose="020F0502020204030204" pitchFamily="34" charset="0"/>
                      </a:endParaRPr>
                    </a:p>
                  </a:txBody>
                  <a:tcPr marL="7620" marR="7620" marT="7620" marB="0" anchor="b"/>
                </a:tc>
                <a:tc>
                  <a:txBody>
                    <a:bodyPr/>
                    <a:lstStyle/>
                    <a:p>
                      <a:pPr algn="l" fontAlgn="b"/>
                      <a:endParaRPr lang="en-US" sz="1400" b="0" i="0" u="none" strike="noStrike" baseline="0" dirty="0">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512203138"/>
                  </a:ext>
                </a:extLst>
              </a:tr>
              <a:tr h="516276">
                <a:tc>
                  <a:txBody>
                    <a:bodyPr/>
                    <a:lstStyle/>
                    <a:p>
                      <a:pPr algn="ctr" fontAlgn="b"/>
                      <a:endParaRPr lang="en-US" sz="1400" b="1" i="0" u="none" strike="noStrike" baseline="0">
                        <a:solidFill>
                          <a:srgbClr val="000000"/>
                        </a:solidFill>
                        <a:effectLst/>
                        <a:latin typeface="Calibri" panose="020F0502020204030204" pitchFamily="34" charset="0"/>
                      </a:endParaRPr>
                    </a:p>
                  </a:txBody>
                  <a:tcPr marL="7620" marR="7620" marT="7620" marB="0" anchor="b"/>
                </a:tc>
                <a:tc gridSpan="3">
                  <a:txBody>
                    <a:bodyPr/>
                    <a:lstStyle/>
                    <a:p>
                      <a:pPr algn="l" fontAlgn="ctr"/>
                      <a:r>
                        <a:rPr lang="en-US" sz="1400" u="none" strike="noStrike" baseline="0" dirty="0">
                          <a:effectLst/>
                        </a:rPr>
                        <a:t>b.  Computer requires operating voltage of 19.5VDC</a:t>
                      </a:r>
                      <a:endParaRPr lang="en-US" sz="1400" b="0" i="0" u="none" strike="noStrike" baseline="0" dirty="0">
                        <a:solidFill>
                          <a:srgbClr val="000000"/>
                        </a:solidFill>
                        <a:effectLst/>
                        <a:latin typeface="Calibri" panose="020F0502020204030204" pitchFamily="34" charset="0"/>
                      </a:endParaRPr>
                    </a:p>
                  </a:txBody>
                  <a:tcPr marL="7620" marR="7620" marT="7620" marB="0" anchor="ctr"/>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699798713"/>
                  </a:ext>
                </a:extLst>
              </a:tr>
            </a:tbl>
          </a:graphicData>
        </a:graphic>
      </p:graphicFrame>
      <p:sp>
        <p:nvSpPr>
          <p:cNvPr id="4" name="Slide Number Placeholder 3">
            <a:extLst>
              <a:ext uri="{FF2B5EF4-FFF2-40B4-BE49-F238E27FC236}">
                <a16:creationId xmlns:a16="http://schemas.microsoft.com/office/drawing/2014/main" id="{CD944700-14D3-DD25-E0EA-0992C07BBB64}"/>
              </a:ext>
            </a:extLst>
          </p:cNvPr>
          <p:cNvSpPr>
            <a:spLocks noGrp="1"/>
          </p:cNvSpPr>
          <p:nvPr>
            <p:ph type="sldNum" sz="quarter" idx="12"/>
          </p:nvPr>
        </p:nvSpPr>
        <p:spPr/>
        <p:txBody>
          <a:bodyPr/>
          <a:lstStyle/>
          <a:p>
            <a:fld id="{D57F1E4F-1CFF-5643-939E-217C01CDF565}" type="slidenum">
              <a:rPr lang="en-US" smtClean="0"/>
              <a:pPr/>
              <a:t>9</a:t>
            </a:fld>
            <a:endParaRPr lang="en-US" dirty="0"/>
          </a:p>
        </p:txBody>
      </p:sp>
      <p:pic>
        <p:nvPicPr>
          <p:cNvPr id="6" name="Picture 5" descr="A picture containing LEGO, toy&#10;&#10;Description automatically generated">
            <a:extLst>
              <a:ext uri="{FF2B5EF4-FFF2-40B4-BE49-F238E27FC236}">
                <a16:creationId xmlns:a16="http://schemas.microsoft.com/office/drawing/2014/main" id="{BAFEFFBC-34B8-27DE-DD3C-6EA8DAFC2CC1}"/>
              </a:ext>
            </a:extLst>
          </p:cNvPr>
          <p:cNvPicPr>
            <a:picLocks noChangeAspect="1"/>
          </p:cNvPicPr>
          <p:nvPr/>
        </p:nvPicPr>
        <p:blipFill>
          <a:blip r:embed="rId2"/>
          <a:stretch>
            <a:fillRect/>
          </a:stretch>
        </p:blipFill>
        <p:spPr>
          <a:xfrm>
            <a:off x="568170" y="2555708"/>
            <a:ext cx="3515558" cy="3693511"/>
          </a:xfrm>
          <a:prstGeom prst="rect">
            <a:avLst/>
          </a:prstGeom>
        </p:spPr>
      </p:pic>
    </p:spTree>
    <p:extLst>
      <p:ext uri="{BB962C8B-B14F-4D97-AF65-F5344CB8AC3E}">
        <p14:creationId xmlns:p14="http://schemas.microsoft.com/office/powerpoint/2010/main" val="2861136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4075</TotalTime>
  <Words>1310</Words>
  <Application>Microsoft Office PowerPoint</Application>
  <PresentationFormat>Widescreen</PresentationFormat>
  <Paragraphs>329</Paragraphs>
  <Slides>20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 BLANCA</vt:lpstr>
      <vt:lpstr>Arial</vt:lpstr>
      <vt:lpstr>Calibri</vt:lpstr>
      <vt:lpstr>Carbon Block</vt:lpstr>
      <vt:lpstr>Century Gothic</vt:lpstr>
      <vt:lpstr>Times New Roman</vt:lpstr>
      <vt:lpstr>Wingdings 3</vt:lpstr>
      <vt:lpstr>Ion Boardroom</vt:lpstr>
      <vt:lpstr>Portable Solar Power</vt:lpstr>
      <vt:lpstr>Project Objective</vt:lpstr>
      <vt:lpstr>ICOM IC-7300 HF Transceiver</vt:lpstr>
      <vt:lpstr>IC-7300 Power Requirements</vt:lpstr>
      <vt:lpstr>Dell Inspiron 7706 2n1 Laptop</vt:lpstr>
      <vt:lpstr>Base Battery Requirements</vt:lpstr>
      <vt:lpstr>Solar Charge Controller </vt:lpstr>
      <vt:lpstr>Solar Panel BSP-120</vt:lpstr>
      <vt:lpstr>Boost Converter for PC</vt:lpstr>
      <vt:lpstr>Recommended Battery Charger</vt:lpstr>
      <vt:lpstr>Typical Breadboard Configuration</vt:lpstr>
      <vt:lpstr>Recommended Battery Case</vt:lpstr>
      <vt:lpstr>Component Layout</vt:lpstr>
      <vt:lpstr>Power Analyzer</vt:lpstr>
      <vt:lpstr>Project Parts List Page 1 of 5</vt:lpstr>
      <vt:lpstr> Parts List Page 2 of 5</vt:lpstr>
      <vt:lpstr>Parts List Page 3 of 5</vt:lpstr>
      <vt:lpstr>Parts List Page 4 of 5</vt:lpstr>
      <vt:lpstr>Parts List Page 5 of 5</vt:lpstr>
      <vt:lpstr>Configuration and Operational Hours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DMR radio</dc:title>
  <dc:creator>Richard Nelson</dc:creator>
  <cp:lastModifiedBy>Paul Kent</cp:lastModifiedBy>
  <cp:revision>432</cp:revision>
  <dcterms:created xsi:type="dcterms:W3CDTF">2017-07-01T16:34:06Z</dcterms:created>
  <dcterms:modified xsi:type="dcterms:W3CDTF">2022-07-15T21:41:23Z</dcterms:modified>
</cp:coreProperties>
</file>